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1"/>
  </p:notesMasterIdLst>
  <p:sldIdLst>
    <p:sldId id="256" r:id="rId6"/>
    <p:sldId id="261" r:id="rId7"/>
    <p:sldId id="291" r:id="rId8"/>
    <p:sldId id="293" r:id="rId9"/>
    <p:sldId id="282" r:id="rId10"/>
    <p:sldId id="286" r:id="rId11"/>
    <p:sldId id="283" r:id="rId12"/>
    <p:sldId id="284" r:id="rId13"/>
    <p:sldId id="287" r:id="rId14"/>
    <p:sldId id="285" r:id="rId15"/>
    <p:sldId id="288" r:id="rId16"/>
    <p:sldId id="289" r:id="rId17"/>
    <p:sldId id="290" r:id="rId18"/>
    <p:sldId id="292" r:id="rId19"/>
    <p:sldId id="294" r:id="rId20"/>
  </p:sldIdLst>
  <p:sldSz cx="12192000" cy="6858000"/>
  <p:notesSz cx="7104063" cy="10234613"/>
  <p:defaultTextStyle>
    <a:defPPr>
      <a:defRPr lang="en-US"/>
    </a:defPPr>
    <a:lvl1pPr marL="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FB42380-A8F2-4AD6-921E-0064FD380EFD}">
          <p14:sldIdLst>
            <p14:sldId id="256"/>
            <p14:sldId id="261"/>
            <p14:sldId id="291"/>
            <p14:sldId id="293"/>
            <p14:sldId id="282"/>
            <p14:sldId id="286"/>
            <p14:sldId id="283"/>
            <p14:sldId id="284"/>
            <p14:sldId id="287"/>
            <p14:sldId id="285"/>
            <p14:sldId id="288"/>
            <p14:sldId id="289"/>
            <p14:sldId id="290"/>
            <p14:sldId id="292"/>
            <p14:sldId id="29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CE8"/>
    <a:srgbClr val="E0DBD4"/>
    <a:srgbClr val="363F66"/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Figures_vaksinedagen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Measles%20EU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Measles%20EU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Measles%20EU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Figures_vaksinedagen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Figures_vaksinedagen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Figures_vaksinedagen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Figures_vaksinedagen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Measles%20EU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Measles%20EU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Measles%20EU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fhi.no\home\brukere_P$\PSTE\COVID\Presentasjoner\Vaksinedagene%202020\Measles%20EU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Data!$A$37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Data!$B$1:$AN$1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</c:numCache>
            </c:numRef>
          </c:cat>
          <c:val>
            <c:numRef>
              <c:f>Data!$B$37:$AN$37</c:f>
              <c:numCache>
                <c:formatCode>General</c:formatCode>
                <c:ptCount val="39"/>
                <c:pt idx="0">
                  <c:v>69.666666666666671</c:v>
                </c:pt>
                <c:pt idx="1">
                  <c:v>72.75</c:v>
                </c:pt>
                <c:pt idx="2">
                  <c:v>74.2</c:v>
                </c:pt>
                <c:pt idx="3">
                  <c:v>86.6</c:v>
                </c:pt>
                <c:pt idx="4">
                  <c:v>93</c:v>
                </c:pt>
                <c:pt idx="5">
                  <c:v>93.6</c:v>
                </c:pt>
                <c:pt idx="6">
                  <c:v>96.6</c:v>
                </c:pt>
                <c:pt idx="7">
                  <c:v>96.6</c:v>
                </c:pt>
                <c:pt idx="8">
                  <c:v>90.4</c:v>
                </c:pt>
                <c:pt idx="9">
                  <c:v>76</c:v>
                </c:pt>
                <c:pt idx="10">
                  <c:v>66</c:v>
                </c:pt>
                <c:pt idx="11">
                  <c:v>52.6</c:v>
                </c:pt>
                <c:pt idx="12">
                  <c:v>40.4</c:v>
                </c:pt>
                <c:pt idx="13">
                  <c:v>30.6</c:v>
                </c:pt>
                <c:pt idx="14">
                  <c:v>26.8</c:v>
                </c:pt>
                <c:pt idx="15">
                  <c:v>24.2</c:v>
                </c:pt>
                <c:pt idx="16">
                  <c:v>20.2</c:v>
                </c:pt>
                <c:pt idx="17">
                  <c:v>19.8</c:v>
                </c:pt>
                <c:pt idx="18">
                  <c:v>15.8</c:v>
                </c:pt>
                <c:pt idx="19">
                  <c:v>14.2</c:v>
                </c:pt>
                <c:pt idx="20">
                  <c:v>11.2</c:v>
                </c:pt>
                <c:pt idx="21">
                  <c:v>9.8000000000000007</c:v>
                </c:pt>
                <c:pt idx="22">
                  <c:v>9.6</c:v>
                </c:pt>
                <c:pt idx="23">
                  <c:v>10.6</c:v>
                </c:pt>
                <c:pt idx="24">
                  <c:v>12</c:v>
                </c:pt>
                <c:pt idx="25">
                  <c:v>13.2</c:v>
                </c:pt>
                <c:pt idx="26">
                  <c:v>14.4</c:v>
                </c:pt>
                <c:pt idx="27">
                  <c:v>13.6</c:v>
                </c:pt>
                <c:pt idx="28">
                  <c:v>14.6</c:v>
                </c:pt>
                <c:pt idx="29">
                  <c:v>13</c:v>
                </c:pt>
                <c:pt idx="30">
                  <c:v>12.2</c:v>
                </c:pt>
                <c:pt idx="31">
                  <c:v>12</c:v>
                </c:pt>
                <c:pt idx="32">
                  <c:v>10.8</c:v>
                </c:pt>
                <c:pt idx="33">
                  <c:v>8.6</c:v>
                </c:pt>
                <c:pt idx="34">
                  <c:v>7.6</c:v>
                </c:pt>
                <c:pt idx="35">
                  <c:v>6.8</c:v>
                </c:pt>
                <c:pt idx="36">
                  <c:v>7.8</c:v>
                </c:pt>
                <c:pt idx="37">
                  <c:v>8.25</c:v>
                </c:pt>
                <c:pt idx="38">
                  <c:v>8.6666666666666661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EF-468E-AB7D-0C9D7381AC39}"/>
            </c:ext>
          </c:extLst>
        </c:ser>
        <c:ser>
          <c:idx val="2"/>
          <c:order val="1"/>
          <c:tx>
            <c:strRef>
              <c:f>Data!$A$38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Data!$B$1:$AN$1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</c:numCache>
            </c:numRef>
          </c:cat>
          <c:val>
            <c:numRef>
              <c:f>Data!$B$38:$AN$38</c:f>
              <c:numCache>
                <c:formatCode>General</c:formatCode>
                <c:ptCount val="39"/>
                <c:pt idx="0">
                  <c:v>62.666666666666664</c:v>
                </c:pt>
                <c:pt idx="1">
                  <c:v>66</c:v>
                </c:pt>
                <c:pt idx="2">
                  <c:v>66.400000000000006</c:v>
                </c:pt>
                <c:pt idx="3">
                  <c:v>68.400000000000006</c:v>
                </c:pt>
                <c:pt idx="4">
                  <c:v>73.400000000000006</c:v>
                </c:pt>
                <c:pt idx="5">
                  <c:v>74.400000000000006</c:v>
                </c:pt>
                <c:pt idx="6">
                  <c:v>75.400000000000006</c:v>
                </c:pt>
                <c:pt idx="7">
                  <c:v>75.599999999999994</c:v>
                </c:pt>
                <c:pt idx="8">
                  <c:v>74.2</c:v>
                </c:pt>
                <c:pt idx="9">
                  <c:v>71.599999999999994</c:v>
                </c:pt>
                <c:pt idx="10">
                  <c:v>75.8</c:v>
                </c:pt>
                <c:pt idx="11">
                  <c:v>75.400000000000006</c:v>
                </c:pt>
                <c:pt idx="12">
                  <c:v>78.400000000000006</c:v>
                </c:pt>
                <c:pt idx="13">
                  <c:v>71.400000000000006</c:v>
                </c:pt>
                <c:pt idx="14">
                  <c:v>73.2</c:v>
                </c:pt>
                <c:pt idx="15">
                  <c:v>73.2</c:v>
                </c:pt>
                <c:pt idx="16">
                  <c:v>75.2</c:v>
                </c:pt>
                <c:pt idx="17">
                  <c:v>76.400000000000006</c:v>
                </c:pt>
                <c:pt idx="18">
                  <c:v>86.2</c:v>
                </c:pt>
                <c:pt idx="19">
                  <c:v>82.8</c:v>
                </c:pt>
                <c:pt idx="20">
                  <c:v>81.400000000000006</c:v>
                </c:pt>
                <c:pt idx="21">
                  <c:v>76.400000000000006</c:v>
                </c:pt>
                <c:pt idx="22">
                  <c:v>71.599999999999994</c:v>
                </c:pt>
                <c:pt idx="23">
                  <c:v>67.599999999999994</c:v>
                </c:pt>
                <c:pt idx="24">
                  <c:v>67.8</c:v>
                </c:pt>
                <c:pt idx="25">
                  <c:v>66.8</c:v>
                </c:pt>
                <c:pt idx="26">
                  <c:v>65.599999999999994</c:v>
                </c:pt>
                <c:pt idx="27">
                  <c:v>63.2</c:v>
                </c:pt>
                <c:pt idx="28">
                  <c:v>60.6</c:v>
                </c:pt>
                <c:pt idx="29">
                  <c:v>60.2</c:v>
                </c:pt>
                <c:pt idx="30">
                  <c:v>58.4</c:v>
                </c:pt>
                <c:pt idx="31">
                  <c:v>63.2</c:v>
                </c:pt>
                <c:pt idx="32">
                  <c:v>67</c:v>
                </c:pt>
                <c:pt idx="33">
                  <c:v>74</c:v>
                </c:pt>
                <c:pt idx="34">
                  <c:v>76</c:v>
                </c:pt>
                <c:pt idx="35">
                  <c:v>77.8</c:v>
                </c:pt>
                <c:pt idx="36">
                  <c:v>76.400000000000006</c:v>
                </c:pt>
                <c:pt idx="37">
                  <c:v>77.25</c:v>
                </c:pt>
                <c:pt idx="38">
                  <c:v>71.666666666666671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EF-468E-AB7D-0C9D7381AC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59401439"/>
        <c:axId val="1846885967"/>
        <c:extLst/>
      </c:lineChart>
      <c:catAx>
        <c:axId val="1859401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46885967"/>
        <c:crosses val="autoZero"/>
        <c:auto val="1"/>
        <c:lblAlgn val="ctr"/>
        <c:lblOffset val="100"/>
        <c:noMultiLvlLbl val="0"/>
      </c:catAx>
      <c:valAx>
        <c:axId val="18468859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600" dirty="0"/>
                  <a:t>Antall meldte tilfeller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59401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>
                <a:solidFill>
                  <a:schemeClr val="accent2">
                    <a:lumMod val="50000"/>
                  </a:schemeClr>
                </a:solidFill>
              </a:rPr>
              <a:t>Frankrike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'by country'!$A$1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'by country'!$B$1:$I$1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</c:strCache>
            </c:strRef>
          </c:cat>
          <c:val>
            <c:numRef>
              <c:f>'by country'!$B$5:$I$5</c:f>
              <c:numCache>
                <c:formatCode>General</c:formatCode>
                <c:ptCount val="8"/>
                <c:pt idx="0">
                  <c:v>87</c:v>
                </c:pt>
                <c:pt idx="1">
                  <c:v>77</c:v>
                </c:pt>
                <c:pt idx="2">
                  <c:v>61</c:v>
                </c:pt>
                <c:pt idx="3">
                  <c:v>3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438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B0-4E23-AD47-020B1ACBA4CE}"/>
            </c:ext>
          </c:extLst>
        </c:ser>
        <c:ser>
          <c:idx val="1"/>
          <c:order val="1"/>
          <c:tx>
            <c:strRef>
              <c:f>'by country'!$A$14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2">
                    <a:lumMod val="50000"/>
                  </a:schemeClr>
                </a:solidFill>
              </a:ln>
              <a:effectLst/>
            </c:spPr>
          </c:marker>
          <c:val>
            <c:numRef>
              <c:f>'by country'!$B$18:$I$18</c:f>
              <c:numCache>
                <c:formatCode>General</c:formatCode>
                <c:ptCount val="8"/>
                <c:pt idx="0">
                  <c:v>122</c:v>
                </c:pt>
                <c:pt idx="1">
                  <c:v>209</c:v>
                </c:pt>
                <c:pt idx="2">
                  <c:v>320</c:v>
                </c:pt>
                <c:pt idx="3">
                  <c:v>339</c:v>
                </c:pt>
                <c:pt idx="4">
                  <c:v>554</c:v>
                </c:pt>
                <c:pt idx="5">
                  <c:v>465</c:v>
                </c:pt>
                <c:pt idx="6">
                  <c:v>312</c:v>
                </c:pt>
                <c:pt idx="7">
                  <c:v>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B0-4E23-AD47-020B1ACBA4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95999"/>
        <c:axId val="1896081328"/>
      </c:lineChart>
      <c:catAx>
        <c:axId val="13009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6081328"/>
        <c:crosses val="autoZero"/>
        <c:auto val="1"/>
        <c:lblAlgn val="ctr"/>
        <c:lblOffset val="100"/>
        <c:noMultiLvlLbl val="0"/>
      </c:catAx>
      <c:valAx>
        <c:axId val="189608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0095999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>
                <a:solidFill>
                  <a:schemeClr val="accent2">
                    <a:lumMod val="50000"/>
                  </a:schemeClr>
                </a:solidFill>
              </a:rPr>
              <a:t>Italia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'by country'!$A$1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'by country'!$B$1:$I$1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</c:strCache>
            </c:strRef>
          </c:cat>
          <c:val>
            <c:numRef>
              <c:f>'by country'!$B$8:$I$8</c:f>
              <c:numCache>
                <c:formatCode>General</c:formatCode>
                <c:ptCount val="8"/>
                <c:pt idx="0">
                  <c:v>52</c:v>
                </c:pt>
                <c:pt idx="1">
                  <c:v>41</c:v>
                </c:pt>
                <c:pt idx="2">
                  <c:v>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45-4FC7-B5D3-DF6331CF2E88}"/>
            </c:ext>
          </c:extLst>
        </c:ser>
        <c:ser>
          <c:idx val="1"/>
          <c:order val="1"/>
          <c:tx>
            <c:strRef>
              <c:f>'by country'!$A$14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2">
                    <a:lumMod val="50000"/>
                  </a:schemeClr>
                </a:solidFill>
              </a:ln>
              <a:effectLst/>
            </c:spPr>
          </c:marker>
          <c:val>
            <c:numRef>
              <c:f>'by country'!$B$21:$I$21</c:f>
              <c:numCache>
                <c:formatCode>General</c:formatCode>
                <c:ptCount val="8"/>
                <c:pt idx="0">
                  <c:v>178</c:v>
                </c:pt>
                <c:pt idx="1">
                  <c:v>175</c:v>
                </c:pt>
                <c:pt idx="2">
                  <c:v>228</c:v>
                </c:pt>
                <c:pt idx="3">
                  <c:v>309</c:v>
                </c:pt>
                <c:pt idx="4">
                  <c:v>236</c:v>
                </c:pt>
                <c:pt idx="5">
                  <c:v>216</c:v>
                </c:pt>
                <c:pt idx="6">
                  <c:v>152</c:v>
                </c:pt>
                <c:pt idx="7">
                  <c:v>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45-4FC7-B5D3-DF6331CF2E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95999"/>
        <c:axId val="1896081328"/>
      </c:lineChart>
      <c:catAx>
        <c:axId val="13009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6081328"/>
        <c:crosses val="autoZero"/>
        <c:auto val="1"/>
        <c:lblAlgn val="ctr"/>
        <c:lblOffset val="100"/>
        <c:noMultiLvlLbl val="0"/>
      </c:catAx>
      <c:valAx>
        <c:axId val="189608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0095999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>
                <a:solidFill>
                  <a:schemeClr val="accent2">
                    <a:lumMod val="50000"/>
                  </a:schemeClr>
                </a:solidFill>
              </a:rPr>
              <a:t>Storbritannia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'by country'!$A$1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'by country'!$B$1:$I$1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</c:strCache>
            </c:strRef>
          </c:cat>
          <c:val>
            <c:numRef>
              <c:f>'by country'!$B$12:$I$12</c:f>
              <c:numCache>
                <c:formatCode>General</c:formatCode>
                <c:ptCount val="8"/>
                <c:pt idx="0">
                  <c:v>50</c:v>
                </c:pt>
                <c:pt idx="1">
                  <c:v>23</c:v>
                </c:pt>
                <c:pt idx="2">
                  <c:v>9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203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124-467F-A898-95D71C749280}"/>
            </c:ext>
          </c:extLst>
        </c:ser>
        <c:ser>
          <c:idx val="1"/>
          <c:order val="1"/>
          <c:tx>
            <c:strRef>
              <c:f>'by country'!$A$14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2">
                    <a:lumMod val="50000"/>
                  </a:schemeClr>
                </a:solidFill>
              </a:ln>
              <a:effectLst/>
            </c:spPr>
          </c:marker>
          <c:val>
            <c:numRef>
              <c:f>'by country'!$B$25:$I$25</c:f>
              <c:numCache>
                <c:formatCode>General</c:formatCode>
                <c:ptCount val="8"/>
                <c:pt idx="0">
                  <c:v>81</c:v>
                </c:pt>
                <c:pt idx="1">
                  <c:v>80</c:v>
                </c:pt>
                <c:pt idx="2">
                  <c:v>110</c:v>
                </c:pt>
                <c:pt idx="3">
                  <c:v>119</c:v>
                </c:pt>
                <c:pt idx="4">
                  <c:v>129</c:v>
                </c:pt>
                <c:pt idx="5">
                  <c:v>115</c:v>
                </c:pt>
                <c:pt idx="6">
                  <c:v>87</c:v>
                </c:pt>
                <c:pt idx="7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124-467F-A898-95D71C7492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95999"/>
        <c:axId val="1896081328"/>
      </c:lineChart>
      <c:catAx>
        <c:axId val="13009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6081328"/>
        <c:crosses val="autoZero"/>
        <c:auto val="1"/>
        <c:lblAlgn val="ctr"/>
        <c:lblOffset val="100"/>
        <c:noMultiLvlLbl val="0"/>
      </c:catAx>
      <c:valAx>
        <c:axId val="189608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0095999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'Data hosp'!$A$43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'Data hosp'!$B$43:$AN$43</c:f>
              <c:numCache>
                <c:formatCode>General</c:formatCode>
                <c:ptCount val="39"/>
                <c:pt idx="0">
                  <c:v>0.31578947368421051</c:v>
                </c:pt>
                <c:pt idx="1">
                  <c:v>0.28178694158075601</c:v>
                </c:pt>
                <c:pt idx="2">
                  <c:v>0.27493261455525608</c:v>
                </c:pt>
                <c:pt idx="3">
                  <c:v>0.23556581986143188</c:v>
                </c:pt>
                <c:pt idx="4">
                  <c:v>0.22150537634408601</c:v>
                </c:pt>
                <c:pt idx="5">
                  <c:v>0.21367521367521367</c:v>
                </c:pt>
                <c:pt idx="6">
                  <c:v>0.21946169772256729</c:v>
                </c:pt>
                <c:pt idx="7">
                  <c:v>0.21325051759834368</c:v>
                </c:pt>
                <c:pt idx="8">
                  <c:v>0.23893805309734514</c:v>
                </c:pt>
                <c:pt idx="9">
                  <c:v>0.24473684210526317</c:v>
                </c:pt>
                <c:pt idx="10">
                  <c:v>0.24242424242424243</c:v>
                </c:pt>
                <c:pt idx="11">
                  <c:v>0.23574144486692014</c:v>
                </c:pt>
                <c:pt idx="12">
                  <c:v>0.25742574257425743</c:v>
                </c:pt>
                <c:pt idx="13">
                  <c:v>0.22875816993464052</c:v>
                </c:pt>
                <c:pt idx="14">
                  <c:v>0.23880597014925373</c:v>
                </c:pt>
                <c:pt idx="15">
                  <c:v>0.28099173553719009</c:v>
                </c:pt>
                <c:pt idx="16">
                  <c:v>0.31683168316831684</c:v>
                </c:pt>
                <c:pt idx="17">
                  <c:v>0.30303030303030304</c:v>
                </c:pt>
                <c:pt idx="18">
                  <c:v>0.34177215189873417</c:v>
                </c:pt>
                <c:pt idx="19">
                  <c:v>0.30985915492957744</c:v>
                </c:pt>
                <c:pt idx="20">
                  <c:v>0.26785714285714285</c:v>
                </c:pt>
                <c:pt idx="21">
                  <c:v>0.2857142857142857</c:v>
                </c:pt>
                <c:pt idx="22">
                  <c:v>0.35416666666666669</c:v>
                </c:pt>
                <c:pt idx="23">
                  <c:v>0.41509433962264153</c:v>
                </c:pt>
                <c:pt idx="24">
                  <c:v>0.48333333333333334</c:v>
                </c:pt>
                <c:pt idx="25">
                  <c:v>0.59090909090909094</c:v>
                </c:pt>
                <c:pt idx="26">
                  <c:v>0.56944444444444442</c:v>
                </c:pt>
                <c:pt idx="27">
                  <c:v>0.61764705882352944</c:v>
                </c:pt>
                <c:pt idx="28">
                  <c:v>0.65753424657534243</c:v>
                </c:pt>
                <c:pt idx="29">
                  <c:v>0.72307692307692306</c:v>
                </c:pt>
                <c:pt idx="30">
                  <c:v>0.67213114754098358</c:v>
                </c:pt>
                <c:pt idx="31">
                  <c:v>0.71666666666666667</c:v>
                </c:pt>
                <c:pt idx="32">
                  <c:v>0.67272727272727273</c:v>
                </c:pt>
                <c:pt idx="33">
                  <c:v>0.65217391304347827</c:v>
                </c:pt>
                <c:pt idx="34">
                  <c:v>0.5714285714285714</c:v>
                </c:pt>
                <c:pt idx="35">
                  <c:v>0.60526315789473684</c:v>
                </c:pt>
                <c:pt idx="36">
                  <c:v>0.62790697674418605</c:v>
                </c:pt>
                <c:pt idx="37">
                  <c:v>0.66666666666666663</c:v>
                </c:pt>
                <c:pt idx="38">
                  <c:v>0.66666666666666663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4A-4DC9-BBF4-92C507978381}"/>
            </c:ext>
          </c:extLst>
        </c:ser>
        <c:ser>
          <c:idx val="2"/>
          <c:order val="1"/>
          <c:tx>
            <c:strRef>
              <c:f>'Data hosp'!$A$44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'Data hosp'!$B$44:$AN$44</c:f>
              <c:numCache>
                <c:formatCode>General</c:formatCode>
                <c:ptCount val="39"/>
                <c:pt idx="0">
                  <c:v>0.26595744680851063</c:v>
                </c:pt>
                <c:pt idx="1">
                  <c:v>0.25757575757575757</c:v>
                </c:pt>
                <c:pt idx="2">
                  <c:v>0.25301204819277107</c:v>
                </c:pt>
                <c:pt idx="3">
                  <c:v>0.24269005847953215</c:v>
                </c:pt>
                <c:pt idx="4">
                  <c:v>0.25340599455040874</c:v>
                </c:pt>
                <c:pt idx="5">
                  <c:v>0.28494623655913981</c:v>
                </c:pt>
                <c:pt idx="6">
                  <c:v>0.28912466843501328</c:v>
                </c:pt>
                <c:pt idx="7">
                  <c:v>0.29629629629629628</c:v>
                </c:pt>
                <c:pt idx="8">
                  <c:v>0.30458221024258758</c:v>
                </c:pt>
                <c:pt idx="9">
                  <c:v>0.31284916201117319</c:v>
                </c:pt>
                <c:pt idx="10">
                  <c:v>0.28496042216358841</c:v>
                </c:pt>
                <c:pt idx="11">
                  <c:v>0.30769230769230771</c:v>
                </c:pt>
                <c:pt idx="12">
                  <c:v>0.30357142857142855</c:v>
                </c:pt>
                <c:pt idx="13">
                  <c:v>0.3081232492997199</c:v>
                </c:pt>
                <c:pt idx="14">
                  <c:v>0.31147540983606559</c:v>
                </c:pt>
                <c:pt idx="15">
                  <c:v>0.31967213114754101</c:v>
                </c:pt>
                <c:pt idx="16">
                  <c:v>0.28723404255319152</c:v>
                </c:pt>
                <c:pt idx="17">
                  <c:v>0.28534031413612565</c:v>
                </c:pt>
                <c:pt idx="18">
                  <c:v>0.28074245939675174</c:v>
                </c:pt>
                <c:pt idx="19">
                  <c:v>0.25362318840579712</c:v>
                </c:pt>
                <c:pt idx="20">
                  <c:v>0.24078624078624078</c:v>
                </c:pt>
                <c:pt idx="21">
                  <c:v>0.24607329842931938</c:v>
                </c:pt>
                <c:pt idx="22">
                  <c:v>0.23743016759776536</c:v>
                </c:pt>
                <c:pt idx="23">
                  <c:v>0.21301775147928995</c:v>
                </c:pt>
                <c:pt idx="24">
                  <c:v>0.22713864306784662</c:v>
                </c:pt>
                <c:pt idx="25">
                  <c:v>0.26347305389221559</c:v>
                </c:pt>
                <c:pt idx="26">
                  <c:v>0.25914634146341464</c:v>
                </c:pt>
                <c:pt idx="27">
                  <c:v>0.26582278481012656</c:v>
                </c:pt>
                <c:pt idx="28">
                  <c:v>0.26732673267326734</c:v>
                </c:pt>
                <c:pt idx="29">
                  <c:v>0.24916943521594684</c:v>
                </c:pt>
                <c:pt idx="30">
                  <c:v>0.21575342465753425</c:v>
                </c:pt>
                <c:pt idx="31">
                  <c:v>0.19936708860759494</c:v>
                </c:pt>
                <c:pt idx="32">
                  <c:v>0.18507462686567164</c:v>
                </c:pt>
                <c:pt idx="33">
                  <c:v>0.16756756756756758</c:v>
                </c:pt>
                <c:pt idx="34">
                  <c:v>0.18684210526315789</c:v>
                </c:pt>
                <c:pt idx="35">
                  <c:v>0.18251928020565553</c:v>
                </c:pt>
                <c:pt idx="36">
                  <c:v>0.20680628272251309</c:v>
                </c:pt>
                <c:pt idx="37">
                  <c:v>0.2168284789644013</c:v>
                </c:pt>
                <c:pt idx="38">
                  <c:v>0.24186046511627907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4A-4DC9-BBF4-92C5079783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2369776"/>
        <c:axId val="2109124528"/>
      </c:lineChart>
      <c:catAx>
        <c:axId val="71236977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09124528"/>
        <c:crosses val="autoZero"/>
        <c:auto val="1"/>
        <c:lblAlgn val="ctr"/>
        <c:lblOffset val="100"/>
        <c:noMultiLvlLbl val="0"/>
      </c:catAx>
      <c:valAx>
        <c:axId val="2109124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600" dirty="0"/>
                  <a:t>Andel meldte fra sykehus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12369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'Data long'!$A$8</c:f>
              <c:strCache>
                <c:ptCount val="1"/>
                <c:pt idx="0">
                  <c:v>Totalt VPD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'Data long'!$B$1:$J$1</c:f>
              <c:strCache>
                <c:ptCount val="7"/>
                <c:pt idx="0">
                  <c:v>mars</c:v>
                </c:pt>
                <c:pt idx="1">
                  <c:v>april</c:v>
                </c:pt>
                <c:pt idx="2">
                  <c:v>mai</c:v>
                </c:pt>
                <c:pt idx="3">
                  <c:v>juni</c:v>
                </c:pt>
                <c:pt idx="4">
                  <c:v>juli</c:v>
                </c:pt>
                <c:pt idx="5">
                  <c:v>august</c:v>
                </c:pt>
                <c:pt idx="6">
                  <c:v>september</c:v>
                </c:pt>
              </c:strCache>
            </c:strRef>
          </c:cat>
          <c:val>
            <c:numRef>
              <c:f>'Data long'!$B$8:$J$8</c:f>
              <c:numCache>
                <c:formatCode>0%</c:formatCode>
                <c:ptCount val="7"/>
                <c:pt idx="0">
                  <c:v>-0.21904761904761905</c:v>
                </c:pt>
                <c:pt idx="1">
                  <c:v>-0.66355140186915884</c:v>
                </c:pt>
                <c:pt idx="2">
                  <c:v>-0.87131367292225204</c:v>
                </c:pt>
                <c:pt idx="3">
                  <c:v>-0.83274021352313166</c:v>
                </c:pt>
                <c:pt idx="4">
                  <c:v>-0.77622377622377625</c:v>
                </c:pt>
                <c:pt idx="5">
                  <c:v>-0.85172413793103452</c:v>
                </c:pt>
                <c:pt idx="6">
                  <c:v>-0.88990825688073394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55-4A02-AE47-F1C4760138AD}"/>
            </c:ext>
          </c:extLst>
        </c:ser>
        <c:ser>
          <c:idx val="1"/>
          <c:order val="1"/>
          <c:tx>
            <c:strRef>
              <c:f>'Data long'!$A$58</c:f>
              <c:strCache>
                <c:ptCount val="1"/>
                <c:pt idx="0">
                  <c:v>Kikhoste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Lit>
              <c:ptCount val="7"/>
              <c:pt idx="0">
                <c:v>mars</c:v>
              </c:pt>
              <c:pt idx="1">
                <c:v>april</c:v>
              </c:pt>
              <c:pt idx="2">
                <c:v>mai</c:v>
              </c:pt>
              <c:pt idx="3">
                <c:v>juni</c:v>
              </c:pt>
              <c:pt idx="4">
                <c:v>juli</c:v>
              </c:pt>
              <c:pt idx="5">
                <c:v>august</c:v>
              </c:pt>
              <c:pt idx="6">
                <c:v>september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'Data long'!$B$61:$J$61</c:f>
              <c:numCache>
                <c:formatCode>0%</c:formatCode>
                <c:ptCount val="7"/>
                <c:pt idx="0">
                  <c:v>-0.16666666666666666</c:v>
                </c:pt>
                <c:pt idx="1">
                  <c:v>-0.61165048543689315</c:v>
                </c:pt>
                <c:pt idx="2">
                  <c:v>-0.89959839357429716</c:v>
                </c:pt>
                <c:pt idx="3">
                  <c:v>-0.9555555555555556</c:v>
                </c:pt>
                <c:pt idx="4">
                  <c:v>-0.98305084745762716</c:v>
                </c:pt>
                <c:pt idx="5">
                  <c:v>-0.98095238095238091</c:v>
                </c:pt>
                <c:pt idx="6">
                  <c:v>-0.97446808510638294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55-4A02-AE47-F1C4760138AD}"/>
            </c:ext>
          </c:extLst>
        </c:ser>
        <c:ser>
          <c:idx val="2"/>
          <c:order val="2"/>
          <c:tx>
            <c:strRef>
              <c:f>'Data long'!$A$63</c:f>
              <c:strCache>
                <c:ptCount val="1"/>
                <c:pt idx="0">
                  <c:v>Pneumokokk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Lit>
              <c:ptCount val="7"/>
              <c:pt idx="0">
                <c:v>mars</c:v>
              </c:pt>
              <c:pt idx="1">
                <c:v>april</c:v>
              </c:pt>
              <c:pt idx="2">
                <c:v>mai</c:v>
              </c:pt>
              <c:pt idx="3">
                <c:v>juni</c:v>
              </c:pt>
              <c:pt idx="4">
                <c:v>juli</c:v>
              </c:pt>
              <c:pt idx="5">
                <c:v>august</c:v>
              </c:pt>
              <c:pt idx="6">
                <c:v>september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'Data long'!$B$66:$J$66</c:f>
              <c:numCache>
                <c:formatCode>0%</c:formatCode>
                <c:ptCount val="7"/>
                <c:pt idx="0">
                  <c:v>-0.2608695652173913</c:v>
                </c:pt>
                <c:pt idx="1">
                  <c:v>-0.796875</c:v>
                </c:pt>
                <c:pt idx="2">
                  <c:v>-0.83018867924528306</c:v>
                </c:pt>
                <c:pt idx="3">
                  <c:v>-0.73809523809523814</c:v>
                </c:pt>
                <c:pt idx="4">
                  <c:v>-0.35</c:v>
                </c:pt>
                <c:pt idx="5">
                  <c:v>-0.14285714285714285</c:v>
                </c:pt>
                <c:pt idx="6">
                  <c:v>-0.55263157894736847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55-4A02-AE47-F1C4760138AD}"/>
            </c:ext>
          </c:extLst>
        </c:ser>
        <c:ser>
          <c:idx val="4"/>
          <c:order val="3"/>
          <c:tx>
            <c:strRef>
              <c:f>'Data long'!$A$73</c:f>
              <c:strCache>
                <c:ptCount val="1"/>
                <c:pt idx="0">
                  <c:v>Rotavirus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Lit>
              <c:ptCount val="7"/>
              <c:pt idx="0">
                <c:v>mars</c:v>
              </c:pt>
              <c:pt idx="1">
                <c:v>april</c:v>
              </c:pt>
              <c:pt idx="2">
                <c:v>mai</c:v>
              </c:pt>
              <c:pt idx="3">
                <c:v>juni</c:v>
              </c:pt>
              <c:pt idx="4">
                <c:v>juli</c:v>
              </c:pt>
              <c:pt idx="5">
                <c:v>august</c:v>
              </c:pt>
              <c:pt idx="6">
                <c:v>september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'Data long'!$B$76:$J$76</c:f>
              <c:numCache>
                <c:formatCode>0%</c:formatCode>
                <c:ptCount val="7"/>
                <c:pt idx="0">
                  <c:v>-0.27777777777777779</c:v>
                </c:pt>
                <c:pt idx="1">
                  <c:v>-0.7857142857142857</c:v>
                </c:pt>
                <c:pt idx="2">
                  <c:v>-0.75</c:v>
                </c:pt>
                <c:pt idx="3">
                  <c:v>-0.46511627906976744</c:v>
                </c:pt>
                <c:pt idx="4">
                  <c:v>-0.43859649122807015</c:v>
                </c:pt>
                <c:pt idx="5">
                  <c:v>-0.61224489795918369</c:v>
                </c:pt>
                <c:pt idx="6">
                  <c:v>-0.67567567567567566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55-4A02-AE47-F1C4760138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873321071"/>
        <c:axId val="96856287"/>
      </c:barChart>
      <c:catAx>
        <c:axId val="873321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6856287"/>
        <c:crosses val="autoZero"/>
        <c:auto val="1"/>
        <c:lblAlgn val="ctr"/>
        <c:lblOffset val="100"/>
        <c:noMultiLvlLbl val="0"/>
      </c:catAx>
      <c:valAx>
        <c:axId val="96856287"/>
        <c:scaling>
          <c:orientation val="minMax"/>
          <c:max val="0.2"/>
          <c:min val="-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400" dirty="0"/>
                  <a:t>% endring i antall meldt tilfeller i 2020 mot 2019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73321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'Data age'!$K$29</c:f>
              <c:strCache>
                <c:ptCount val="1"/>
                <c:pt idx="0">
                  <c:v>Totalt VPD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'Data age'!$L$28:$R$28</c:f>
              <c:strCache>
                <c:ptCount val="7"/>
                <c:pt idx="0">
                  <c:v>&lt;1 år</c:v>
                </c:pt>
                <c:pt idx="1">
                  <c:v>1-&lt;5 år</c:v>
                </c:pt>
                <c:pt idx="2">
                  <c:v>5-&lt;10 år</c:v>
                </c:pt>
                <c:pt idx="3">
                  <c:v>10-&lt;15 år</c:v>
                </c:pt>
                <c:pt idx="4">
                  <c:v>15-&lt;45 år</c:v>
                </c:pt>
                <c:pt idx="5">
                  <c:v>45-&lt;60 år</c:v>
                </c:pt>
                <c:pt idx="6">
                  <c:v>&gt;60 år</c:v>
                </c:pt>
              </c:strCache>
            </c:strRef>
          </c:cat>
          <c:val>
            <c:numRef>
              <c:f>'Data age'!$L$29:$R$29</c:f>
              <c:numCache>
                <c:formatCode>0%</c:formatCode>
                <c:ptCount val="7"/>
                <c:pt idx="0">
                  <c:v>-0.33050847457627119</c:v>
                </c:pt>
                <c:pt idx="1">
                  <c:v>-0.75138121546961323</c:v>
                </c:pt>
                <c:pt idx="2">
                  <c:v>-0.70348837209302328</c:v>
                </c:pt>
                <c:pt idx="3">
                  <c:v>-0.85984848484848486</c:v>
                </c:pt>
                <c:pt idx="4">
                  <c:v>-0.7602836879432624</c:v>
                </c:pt>
                <c:pt idx="5">
                  <c:v>-0.75862068965517238</c:v>
                </c:pt>
                <c:pt idx="6">
                  <c:v>-0.69546436285097191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A2-425F-92FE-384BDD5E7265}"/>
            </c:ext>
          </c:extLst>
        </c:ser>
        <c:ser>
          <c:idx val="1"/>
          <c:order val="1"/>
          <c:tx>
            <c:strRef>
              <c:f>'Data age'!$K$30</c:f>
              <c:strCache>
                <c:ptCount val="1"/>
                <c:pt idx="0">
                  <c:v>Kikhoste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'Data age'!$L$28:$R$28</c:f>
              <c:strCache>
                <c:ptCount val="7"/>
                <c:pt idx="0">
                  <c:v>&lt;1 år</c:v>
                </c:pt>
                <c:pt idx="1">
                  <c:v>1-&lt;5 år</c:v>
                </c:pt>
                <c:pt idx="2">
                  <c:v>5-&lt;10 år</c:v>
                </c:pt>
                <c:pt idx="3">
                  <c:v>10-&lt;15 år</c:v>
                </c:pt>
                <c:pt idx="4">
                  <c:v>15-&lt;45 år</c:v>
                </c:pt>
                <c:pt idx="5">
                  <c:v>45-&lt;60 år</c:v>
                </c:pt>
                <c:pt idx="6">
                  <c:v>&gt;60 år</c:v>
                </c:pt>
              </c:strCache>
            </c:strRef>
          </c:cat>
          <c:val>
            <c:numRef>
              <c:f>'Data age'!$L$30:$R$30</c:f>
              <c:numCache>
                <c:formatCode>0%</c:formatCode>
                <c:ptCount val="7"/>
                <c:pt idx="0">
                  <c:v>-0.70588235294117652</c:v>
                </c:pt>
                <c:pt idx="1">
                  <c:v>-0.7010309278350515</c:v>
                </c:pt>
                <c:pt idx="2">
                  <c:v>-0.73381294964028776</c:v>
                </c:pt>
                <c:pt idx="3">
                  <c:v>-0.87307692307692308</c:v>
                </c:pt>
                <c:pt idx="4">
                  <c:v>-0.77378815080789942</c:v>
                </c:pt>
                <c:pt idx="5">
                  <c:v>-0.81159420289855078</c:v>
                </c:pt>
                <c:pt idx="6">
                  <c:v>-0.8764044943820225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A2-425F-92FE-384BDD5E7265}"/>
            </c:ext>
          </c:extLst>
        </c:ser>
        <c:ser>
          <c:idx val="2"/>
          <c:order val="2"/>
          <c:tx>
            <c:strRef>
              <c:f>'Data age'!$K$31</c:f>
              <c:strCache>
                <c:ptCount val="1"/>
                <c:pt idx="0">
                  <c:v>Pneumokokk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'Data age'!$L$28:$R$28</c:f>
              <c:strCache>
                <c:ptCount val="7"/>
                <c:pt idx="0">
                  <c:v>&lt;1 år</c:v>
                </c:pt>
                <c:pt idx="1">
                  <c:v>1-&lt;5 år</c:v>
                </c:pt>
                <c:pt idx="2">
                  <c:v>5-&lt;10 år</c:v>
                </c:pt>
                <c:pt idx="3">
                  <c:v>10-&lt;15 år</c:v>
                </c:pt>
                <c:pt idx="4">
                  <c:v>15-&lt;45 år</c:v>
                </c:pt>
                <c:pt idx="5">
                  <c:v>45-&lt;60 år</c:v>
                </c:pt>
                <c:pt idx="6">
                  <c:v>&gt;60 år</c:v>
                </c:pt>
              </c:strCache>
            </c:strRef>
          </c:cat>
          <c:val>
            <c:numRef>
              <c:f>'Data age'!$L$31:$R$31</c:f>
              <c:numCache>
                <c:formatCode>0%</c:formatCode>
                <c:ptCount val="7"/>
                <c:pt idx="0">
                  <c:v>-0.875</c:v>
                </c:pt>
                <c:pt idx="1">
                  <c:v>-0.6</c:v>
                </c:pt>
                <c:pt idx="2">
                  <c:v>-0.5</c:v>
                </c:pt>
                <c:pt idx="4">
                  <c:v>-0.67741935483870963</c:v>
                </c:pt>
                <c:pt idx="5">
                  <c:v>-0.52631578947368418</c:v>
                </c:pt>
                <c:pt idx="6">
                  <c:v>-0.568075117370892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A2-425F-92FE-384BDD5E7265}"/>
            </c:ext>
          </c:extLst>
        </c:ser>
        <c:ser>
          <c:idx val="4"/>
          <c:order val="3"/>
          <c:tx>
            <c:strRef>
              <c:f>'Data age'!$K$33</c:f>
              <c:strCache>
                <c:ptCount val="1"/>
                <c:pt idx="0">
                  <c:v>Rotavirus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DA2-425F-92FE-384BDD5E7265}"/>
              </c:ext>
            </c:extLst>
          </c:dPt>
          <c:cat>
            <c:strRef>
              <c:f>'Data age'!$L$28:$R$28</c:f>
              <c:strCache>
                <c:ptCount val="7"/>
                <c:pt idx="0">
                  <c:v>&lt;1 år</c:v>
                </c:pt>
                <c:pt idx="1">
                  <c:v>1-&lt;5 år</c:v>
                </c:pt>
                <c:pt idx="2">
                  <c:v>5-&lt;10 år</c:v>
                </c:pt>
                <c:pt idx="3">
                  <c:v>10-&lt;15 år</c:v>
                </c:pt>
                <c:pt idx="4">
                  <c:v>15-&lt;45 år</c:v>
                </c:pt>
                <c:pt idx="5">
                  <c:v>45-&lt;60 år</c:v>
                </c:pt>
                <c:pt idx="6">
                  <c:v>&gt;60 år</c:v>
                </c:pt>
              </c:strCache>
            </c:strRef>
          </c:cat>
          <c:val>
            <c:numRef>
              <c:f>'Data age'!$L$33:$R$33</c:f>
              <c:numCache>
                <c:formatCode>0%</c:formatCode>
                <c:ptCount val="7"/>
                <c:pt idx="0">
                  <c:v>-0.1797752808988764</c:v>
                </c:pt>
                <c:pt idx="1">
                  <c:v>-0.86111111111111116</c:v>
                </c:pt>
                <c:pt idx="2">
                  <c:v>-0.53846153846153844</c:v>
                </c:pt>
                <c:pt idx="3">
                  <c:v>0.5</c:v>
                </c:pt>
                <c:pt idx="4">
                  <c:v>-0.6506024096385542</c:v>
                </c:pt>
                <c:pt idx="5">
                  <c:v>-0.6</c:v>
                </c:pt>
                <c:pt idx="6">
                  <c:v>-0.73170731707317072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A2-425F-92FE-384BDD5E72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84312416"/>
        <c:axId val="893612496"/>
      </c:barChart>
      <c:catAx>
        <c:axId val="88431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93612496"/>
        <c:crosses val="autoZero"/>
        <c:auto val="1"/>
        <c:lblAlgn val="ctr"/>
        <c:lblOffset val="100"/>
        <c:noMultiLvlLbl val="0"/>
      </c:catAx>
      <c:valAx>
        <c:axId val="893612496"/>
        <c:scaling>
          <c:orientation val="minMax"/>
          <c:min val="-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400" b="0" i="0" baseline="0" dirty="0">
                    <a:effectLst/>
                  </a:rPr>
                  <a:t>% endring i antall meldt tilfeller i 2020 mot 2019</a:t>
                </a:r>
                <a:endParaRPr lang="nb-NO" sz="1400" dirty="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8431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0"/>
          <c:tx>
            <c:strRef>
              <c:f>'[Figures_vaksinedagene.xlsx]Lab data'!$C$1:$C$25</c:f>
              <c:strCache>
                <c:ptCount val="25"/>
                <c:pt idx="0">
                  <c:v>Kikhoste tester</c:v>
                </c:pt>
                <c:pt idx="1">
                  <c:v>6400</c:v>
                </c:pt>
                <c:pt idx="2">
                  <c:v>5683,333333</c:v>
                </c:pt>
                <c:pt idx="3">
                  <c:v>5413,333333</c:v>
                </c:pt>
                <c:pt idx="4">
                  <c:v>5270</c:v>
                </c:pt>
                <c:pt idx="5">
                  <c:v>5653,333333</c:v>
                </c:pt>
                <c:pt idx="6">
                  <c:v>5496,666667</c:v>
                </c:pt>
                <c:pt idx="7">
                  <c:v>5190</c:v>
                </c:pt>
                <c:pt idx="8">
                  <c:v>4690</c:v>
                </c:pt>
                <c:pt idx="9">
                  <c:v>4183,333333</c:v>
                </c:pt>
                <c:pt idx="10">
                  <c:v>3566,666667</c:v>
                </c:pt>
                <c:pt idx="11">
                  <c:v>3106,666667</c:v>
                </c:pt>
                <c:pt idx="12">
                  <c:v>2576,666667</c:v>
                </c:pt>
                <c:pt idx="13">
                  <c:v>2290</c:v>
                </c:pt>
                <c:pt idx="14">
                  <c:v>2163,333333</c:v>
                </c:pt>
                <c:pt idx="15">
                  <c:v>2143,333333</c:v>
                </c:pt>
                <c:pt idx="16">
                  <c:v>2086,666667</c:v>
                </c:pt>
                <c:pt idx="17">
                  <c:v>2030</c:v>
                </c:pt>
                <c:pt idx="18">
                  <c:v>2023,333333</c:v>
                </c:pt>
                <c:pt idx="19">
                  <c:v>2156,666667</c:v>
                </c:pt>
                <c:pt idx="20">
                  <c:v>2220</c:v>
                </c:pt>
                <c:pt idx="21">
                  <c:v>2270</c:v>
                </c:pt>
                <c:pt idx="22">
                  <c:v>2266,666667</c:v>
                </c:pt>
                <c:pt idx="23">
                  <c:v>2460</c:v>
                </c:pt>
                <c:pt idx="24">
                  <c:v>2575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'[Figures_vaksinedagene.xlsx]Lab data'!$A$2:$A$25</c:f>
              <c:numCache>
                <c:formatCode>General</c:formatCode>
                <c:ptCount val="24"/>
                <c:pt idx="0">
                  <c:v>13</c:v>
                </c:pt>
                <c:pt idx="1">
                  <c:v>14</c:v>
                </c:pt>
                <c:pt idx="2">
                  <c:v>15</c:v>
                </c:pt>
                <c:pt idx="3">
                  <c:v>16</c:v>
                </c:pt>
                <c:pt idx="4">
                  <c:v>17</c:v>
                </c:pt>
                <c:pt idx="5">
                  <c:v>18</c:v>
                </c:pt>
                <c:pt idx="6">
                  <c:v>19</c:v>
                </c:pt>
                <c:pt idx="7">
                  <c:v>20</c:v>
                </c:pt>
                <c:pt idx="8">
                  <c:v>21</c:v>
                </c:pt>
                <c:pt idx="9">
                  <c:v>22</c:v>
                </c:pt>
                <c:pt idx="10">
                  <c:v>23</c:v>
                </c:pt>
                <c:pt idx="11">
                  <c:v>24</c:v>
                </c:pt>
                <c:pt idx="12">
                  <c:v>25</c:v>
                </c:pt>
                <c:pt idx="13">
                  <c:v>26</c:v>
                </c:pt>
                <c:pt idx="14">
                  <c:v>27</c:v>
                </c:pt>
                <c:pt idx="15">
                  <c:v>28</c:v>
                </c:pt>
                <c:pt idx="16">
                  <c:v>29</c:v>
                </c:pt>
                <c:pt idx="17">
                  <c:v>30</c:v>
                </c:pt>
                <c:pt idx="18">
                  <c:v>31</c:v>
                </c:pt>
                <c:pt idx="19">
                  <c:v>32</c:v>
                </c:pt>
                <c:pt idx="20">
                  <c:v>33</c:v>
                </c:pt>
                <c:pt idx="21">
                  <c:v>34</c:v>
                </c:pt>
                <c:pt idx="22">
                  <c:v>35</c:v>
                </c:pt>
                <c:pt idx="23">
                  <c:v>36</c:v>
                </c:pt>
              </c:numCache>
            </c:numRef>
          </c:cat>
          <c:val>
            <c:numRef>
              <c:f>'[Figures_vaksinedagene.xlsx]Lab data'!$C$2:$C$25</c:f>
              <c:numCache>
                <c:formatCode>General</c:formatCode>
                <c:ptCount val="24"/>
                <c:pt idx="0">
                  <c:v>6400</c:v>
                </c:pt>
                <c:pt idx="1">
                  <c:v>5683.333333333333</c:v>
                </c:pt>
                <c:pt idx="2">
                  <c:v>5413.333333333333</c:v>
                </c:pt>
                <c:pt idx="3">
                  <c:v>5270</c:v>
                </c:pt>
                <c:pt idx="4">
                  <c:v>5653.333333333333</c:v>
                </c:pt>
                <c:pt idx="5">
                  <c:v>5496.666666666667</c:v>
                </c:pt>
                <c:pt idx="6">
                  <c:v>5190</c:v>
                </c:pt>
                <c:pt idx="7">
                  <c:v>4690</c:v>
                </c:pt>
                <c:pt idx="8">
                  <c:v>4183.333333333333</c:v>
                </c:pt>
                <c:pt idx="9">
                  <c:v>3566.6666666666665</c:v>
                </c:pt>
                <c:pt idx="10">
                  <c:v>3106.6666666666665</c:v>
                </c:pt>
                <c:pt idx="11">
                  <c:v>2576.6666666666665</c:v>
                </c:pt>
                <c:pt idx="12">
                  <c:v>2290</c:v>
                </c:pt>
                <c:pt idx="13">
                  <c:v>2163.3333333333335</c:v>
                </c:pt>
                <c:pt idx="14">
                  <c:v>2143.3333333333335</c:v>
                </c:pt>
                <c:pt idx="15">
                  <c:v>2086.6666666666665</c:v>
                </c:pt>
                <c:pt idx="16">
                  <c:v>2030</c:v>
                </c:pt>
                <c:pt idx="17">
                  <c:v>2023.3333333333333</c:v>
                </c:pt>
                <c:pt idx="18">
                  <c:v>2156.6666666666665</c:v>
                </c:pt>
                <c:pt idx="19">
                  <c:v>2220</c:v>
                </c:pt>
                <c:pt idx="20">
                  <c:v>2270</c:v>
                </c:pt>
                <c:pt idx="21">
                  <c:v>2266.6666666666665</c:v>
                </c:pt>
                <c:pt idx="22">
                  <c:v>2460</c:v>
                </c:pt>
                <c:pt idx="23">
                  <c:v>2575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0A-43DF-9456-BCCAC54DD9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0922528"/>
        <c:axId val="1722155232"/>
      </c:lineChart>
      <c:catAx>
        <c:axId val="17209225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400" dirty="0"/>
                  <a:t>Uke i 2020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22155232"/>
        <c:crosses val="autoZero"/>
        <c:auto val="1"/>
        <c:lblAlgn val="ctr"/>
        <c:lblOffset val="100"/>
        <c:noMultiLvlLbl val="0"/>
      </c:catAx>
      <c:valAx>
        <c:axId val="172215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400" dirty="0"/>
                  <a:t>Antall tester henvist</a:t>
                </a:r>
                <a:r>
                  <a:rPr lang="nb-NO" sz="1400" baseline="0" dirty="0"/>
                  <a:t> til kikhoste diagnose</a:t>
                </a:r>
                <a:endParaRPr lang="nb-NO" sz="14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20922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'data long'!$A$1:$DX$1</c:f>
              <c:numCache>
                <c:formatCode>mmm\-yy</c:formatCode>
                <c:ptCount val="128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</c:numCache>
            </c:numRef>
          </c:cat>
          <c:val>
            <c:numRef>
              <c:f>'data long'!$A$2:$DX$2</c:f>
              <c:numCache>
                <c:formatCode>General</c:formatCode>
                <c:ptCount val="128"/>
                <c:pt idx="0">
                  <c:v>2672</c:v>
                </c:pt>
                <c:pt idx="1">
                  <c:v>3092</c:v>
                </c:pt>
                <c:pt idx="2">
                  <c:v>6664</c:v>
                </c:pt>
                <c:pt idx="3">
                  <c:v>6157</c:v>
                </c:pt>
                <c:pt idx="4">
                  <c:v>4797</c:v>
                </c:pt>
                <c:pt idx="5">
                  <c:v>3228</c:v>
                </c:pt>
                <c:pt idx="6">
                  <c:v>1396</c:v>
                </c:pt>
                <c:pt idx="7">
                  <c:v>689</c:v>
                </c:pt>
                <c:pt idx="8">
                  <c:v>430</c:v>
                </c:pt>
                <c:pt idx="9">
                  <c:v>640</c:v>
                </c:pt>
                <c:pt idx="10">
                  <c:v>1128</c:v>
                </c:pt>
                <c:pt idx="11">
                  <c:v>1587</c:v>
                </c:pt>
                <c:pt idx="12">
                  <c:v>2322</c:v>
                </c:pt>
                <c:pt idx="13">
                  <c:v>3378</c:v>
                </c:pt>
                <c:pt idx="14">
                  <c:v>5604</c:v>
                </c:pt>
                <c:pt idx="15">
                  <c:v>6005</c:v>
                </c:pt>
                <c:pt idx="16">
                  <c:v>5627</c:v>
                </c:pt>
                <c:pt idx="17">
                  <c:v>3153</c:v>
                </c:pt>
                <c:pt idx="18">
                  <c:v>1815</c:v>
                </c:pt>
                <c:pt idx="19">
                  <c:v>978</c:v>
                </c:pt>
                <c:pt idx="20">
                  <c:v>787</c:v>
                </c:pt>
                <c:pt idx="21">
                  <c:v>629</c:v>
                </c:pt>
                <c:pt idx="22">
                  <c:v>833</c:v>
                </c:pt>
                <c:pt idx="23">
                  <c:v>933</c:v>
                </c:pt>
                <c:pt idx="24">
                  <c:v>1414</c:v>
                </c:pt>
                <c:pt idx="25">
                  <c:v>1281</c:v>
                </c:pt>
                <c:pt idx="26">
                  <c:v>1423</c:v>
                </c:pt>
                <c:pt idx="27">
                  <c:v>1406</c:v>
                </c:pt>
                <c:pt idx="28">
                  <c:v>1354</c:v>
                </c:pt>
                <c:pt idx="29">
                  <c:v>1078</c:v>
                </c:pt>
                <c:pt idx="30">
                  <c:v>821</c:v>
                </c:pt>
                <c:pt idx="31">
                  <c:v>488</c:v>
                </c:pt>
                <c:pt idx="32">
                  <c:v>383</c:v>
                </c:pt>
                <c:pt idx="33">
                  <c:v>619</c:v>
                </c:pt>
                <c:pt idx="34">
                  <c:v>629</c:v>
                </c:pt>
                <c:pt idx="35">
                  <c:v>585</c:v>
                </c:pt>
                <c:pt idx="36">
                  <c:v>648</c:v>
                </c:pt>
                <c:pt idx="37">
                  <c:v>779</c:v>
                </c:pt>
                <c:pt idx="38">
                  <c:v>889</c:v>
                </c:pt>
                <c:pt idx="39">
                  <c:v>1098</c:v>
                </c:pt>
                <c:pt idx="40">
                  <c:v>1335</c:v>
                </c:pt>
                <c:pt idx="41">
                  <c:v>1443</c:v>
                </c:pt>
                <c:pt idx="42">
                  <c:v>1405</c:v>
                </c:pt>
                <c:pt idx="43">
                  <c:v>734</c:v>
                </c:pt>
                <c:pt idx="44">
                  <c:v>652</c:v>
                </c:pt>
                <c:pt idx="45">
                  <c:v>683</c:v>
                </c:pt>
                <c:pt idx="46">
                  <c:v>463</c:v>
                </c:pt>
                <c:pt idx="47">
                  <c:v>434</c:v>
                </c:pt>
                <c:pt idx="48">
                  <c:v>556</c:v>
                </c:pt>
                <c:pt idx="49">
                  <c:v>427</c:v>
                </c:pt>
                <c:pt idx="50">
                  <c:v>623</c:v>
                </c:pt>
                <c:pt idx="51">
                  <c:v>557</c:v>
                </c:pt>
                <c:pt idx="52">
                  <c:v>380</c:v>
                </c:pt>
                <c:pt idx="53">
                  <c:v>268</c:v>
                </c:pt>
                <c:pt idx="54">
                  <c:v>187</c:v>
                </c:pt>
                <c:pt idx="55">
                  <c:v>141</c:v>
                </c:pt>
                <c:pt idx="56">
                  <c:v>94</c:v>
                </c:pt>
                <c:pt idx="57">
                  <c:v>95</c:v>
                </c:pt>
                <c:pt idx="58">
                  <c:v>116</c:v>
                </c:pt>
                <c:pt idx="59">
                  <c:v>211</c:v>
                </c:pt>
                <c:pt idx="60">
                  <c:v>570</c:v>
                </c:pt>
                <c:pt idx="61">
                  <c:v>556</c:v>
                </c:pt>
                <c:pt idx="62">
                  <c:v>715</c:v>
                </c:pt>
                <c:pt idx="63">
                  <c:v>836</c:v>
                </c:pt>
                <c:pt idx="64">
                  <c:v>574</c:v>
                </c:pt>
                <c:pt idx="65">
                  <c:v>295</c:v>
                </c:pt>
                <c:pt idx="66">
                  <c:v>183</c:v>
                </c:pt>
                <c:pt idx="67">
                  <c:v>62</c:v>
                </c:pt>
                <c:pt idx="68">
                  <c:v>34</c:v>
                </c:pt>
                <c:pt idx="69">
                  <c:v>38</c:v>
                </c:pt>
                <c:pt idx="70">
                  <c:v>56</c:v>
                </c:pt>
                <c:pt idx="71">
                  <c:v>82</c:v>
                </c:pt>
                <c:pt idx="72">
                  <c:v>116</c:v>
                </c:pt>
                <c:pt idx="73">
                  <c:v>171</c:v>
                </c:pt>
                <c:pt idx="74">
                  <c:v>240</c:v>
                </c:pt>
                <c:pt idx="75">
                  <c:v>270</c:v>
                </c:pt>
                <c:pt idx="76">
                  <c:v>307</c:v>
                </c:pt>
                <c:pt idx="77">
                  <c:v>387</c:v>
                </c:pt>
                <c:pt idx="78">
                  <c:v>355</c:v>
                </c:pt>
                <c:pt idx="79">
                  <c:v>414</c:v>
                </c:pt>
                <c:pt idx="80">
                  <c:v>393</c:v>
                </c:pt>
                <c:pt idx="81">
                  <c:v>584</c:v>
                </c:pt>
                <c:pt idx="82">
                  <c:v>761</c:v>
                </c:pt>
                <c:pt idx="83">
                  <c:v>644</c:v>
                </c:pt>
                <c:pt idx="84">
                  <c:v>1270</c:v>
                </c:pt>
                <c:pt idx="85">
                  <c:v>1714</c:v>
                </c:pt>
                <c:pt idx="86">
                  <c:v>2830</c:v>
                </c:pt>
                <c:pt idx="87">
                  <c:v>2522</c:v>
                </c:pt>
                <c:pt idx="88">
                  <c:v>2381</c:v>
                </c:pt>
                <c:pt idx="89">
                  <c:v>2034</c:v>
                </c:pt>
                <c:pt idx="90">
                  <c:v>1723</c:v>
                </c:pt>
                <c:pt idx="91">
                  <c:v>933</c:v>
                </c:pt>
                <c:pt idx="92">
                  <c:v>601</c:v>
                </c:pt>
                <c:pt idx="93">
                  <c:v>633</c:v>
                </c:pt>
                <c:pt idx="94">
                  <c:v>772</c:v>
                </c:pt>
                <c:pt idx="95">
                  <c:v>950</c:v>
                </c:pt>
                <c:pt idx="96">
                  <c:v>1452</c:v>
                </c:pt>
                <c:pt idx="97">
                  <c:v>2120</c:v>
                </c:pt>
                <c:pt idx="98">
                  <c:v>3485</c:v>
                </c:pt>
                <c:pt idx="99">
                  <c:v>3271</c:v>
                </c:pt>
                <c:pt idx="100">
                  <c:v>2729</c:v>
                </c:pt>
                <c:pt idx="101">
                  <c:v>1731</c:v>
                </c:pt>
                <c:pt idx="102">
                  <c:v>1007</c:v>
                </c:pt>
                <c:pt idx="103">
                  <c:v>474</c:v>
                </c:pt>
                <c:pt idx="104">
                  <c:v>287</c:v>
                </c:pt>
                <c:pt idx="105">
                  <c:v>316</c:v>
                </c:pt>
                <c:pt idx="106">
                  <c:v>417</c:v>
                </c:pt>
                <c:pt idx="107">
                  <c:v>533</c:v>
                </c:pt>
                <c:pt idx="108">
                  <c:v>1096</c:v>
                </c:pt>
                <c:pt idx="109">
                  <c:v>1568</c:v>
                </c:pt>
                <c:pt idx="110">
                  <c:v>2135</c:v>
                </c:pt>
                <c:pt idx="111">
                  <c:v>2131</c:v>
                </c:pt>
                <c:pt idx="112">
                  <c:v>2170</c:v>
                </c:pt>
                <c:pt idx="113">
                  <c:v>1537</c:v>
                </c:pt>
                <c:pt idx="114">
                  <c:v>928</c:v>
                </c:pt>
                <c:pt idx="115">
                  <c:v>489</c:v>
                </c:pt>
                <c:pt idx="116">
                  <c:v>319</c:v>
                </c:pt>
                <c:pt idx="117">
                  <c:v>295</c:v>
                </c:pt>
                <c:pt idx="118">
                  <c:v>250</c:v>
                </c:pt>
                <c:pt idx="119">
                  <c:v>282</c:v>
                </c:pt>
                <c:pt idx="120">
                  <c:v>665</c:v>
                </c:pt>
                <c:pt idx="121">
                  <c:v>629</c:v>
                </c:pt>
                <c:pt idx="122">
                  <c:v>410</c:v>
                </c:pt>
                <c:pt idx="123">
                  <c:v>168</c:v>
                </c:pt>
                <c:pt idx="124">
                  <c:v>76</c:v>
                </c:pt>
                <c:pt idx="125">
                  <c:v>31</c:v>
                </c:pt>
                <c:pt idx="126">
                  <c:v>5</c:v>
                </c:pt>
                <c:pt idx="127">
                  <c:v>3134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1E-4440-924A-A11673AF05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337159232"/>
        <c:axId val="2073008528"/>
      </c:barChart>
      <c:dateAx>
        <c:axId val="133715923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73008528"/>
        <c:crosses val="autoZero"/>
        <c:auto val="1"/>
        <c:lblOffset val="100"/>
        <c:baseTimeUnit val="months"/>
        <c:majorUnit val="6"/>
        <c:majorTimeUnit val="months"/>
      </c:dateAx>
      <c:valAx>
        <c:axId val="2073008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400" dirty="0"/>
                  <a:t>Tilfeller rapportert</a:t>
                </a:r>
                <a:r>
                  <a:rPr lang="nb-NO" sz="1400" baseline="0" dirty="0"/>
                  <a:t> i EU/EEA land</a:t>
                </a:r>
                <a:endParaRPr lang="nb-NO" sz="14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37159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>
                <a:solidFill>
                  <a:schemeClr val="accent2">
                    <a:lumMod val="50000"/>
                  </a:schemeClr>
                </a:solidFill>
              </a:rPr>
              <a:t>EU / EEA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'by country'!$A$1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'by country'!$B$1:$I$1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</c:strCache>
            </c:strRef>
          </c:cat>
          <c:val>
            <c:numRef>
              <c:f>'by country'!$B$4:$I$4</c:f>
              <c:numCache>
                <c:formatCode>General</c:formatCode>
                <c:ptCount val="8"/>
                <c:pt idx="0">
                  <c:v>665</c:v>
                </c:pt>
                <c:pt idx="1">
                  <c:v>629</c:v>
                </c:pt>
                <c:pt idx="2">
                  <c:v>410</c:v>
                </c:pt>
                <c:pt idx="3">
                  <c:v>168</c:v>
                </c:pt>
                <c:pt idx="4">
                  <c:v>76</c:v>
                </c:pt>
                <c:pt idx="5">
                  <c:v>31</c:v>
                </c:pt>
                <c:pt idx="6">
                  <c:v>5</c:v>
                </c:pt>
                <c:pt idx="7">
                  <c:v>3134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42-4F78-9507-4F6D32B458B2}"/>
            </c:ext>
          </c:extLst>
        </c:ser>
        <c:ser>
          <c:idx val="1"/>
          <c:order val="1"/>
          <c:tx>
            <c:strRef>
              <c:f>'by country'!$A$14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2">
                    <a:lumMod val="50000"/>
                  </a:schemeClr>
                </a:solidFill>
              </a:ln>
              <a:effectLst/>
            </c:spPr>
          </c:marker>
          <c:val>
            <c:numRef>
              <c:f>'by country'!$B$17:$I$17</c:f>
              <c:numCache>
                <c:formatCode>General</c:formatCode>
                <c:ptCount val="8"/>
                <c:pt idx="0">
                  <c:v>1096</c:v>
                </c:pt>
                <c:pt idx="1">
                  <c:v>1568</c:v>
                </c:pt>
                <c:pt idx="2">
                  <c:v>2135</c:v>
                </c:pt>
                <c:pt idx="3">
                  <c:v>2131</c:v>
                </c:pt>
                <c:pt idx="4">
                  <c:v>2170</c:v>
                </c:pt>
                <c:pt idx="5">
                  <c:v>1537</c:v>
                </c:pt>
                <c:pt idx="6">
                  <c:v>928</c:v>
                </c:pt>
                <c:pt idx="7">
                  <c:v>489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42-4F78-9507-4F6D32B458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95999"/>
        <c:axId val="1896081328"/>
      </c:lineChart>
      <c:catAx>
        <c:axId val="13009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6081328"/>
        <c:crosses val="autoZero"/>
        <c:auto val="1"/>
        <c:lblAlgn val="ctr"/>
        <c:lblOffset val="100"/>
        <c:noMultiLvlLbl val="0"/>
      </c:catAx>
      <c:valAx>
        <c:axId val="189608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0095999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>
                <a:solidFill>
                  <a:schemeClr val="accent2">
                    <a:lumMod val="50000"/>
                  </a:schemeClr>
                </a:solidFill>
              </a:rPr>
              <a:t>Romania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'by country'!$A$1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3"/>
                </a:solidFill>
              </a:ln>
              <a:effectLst/>
            </c:spPr>
          </c:marker>
          <c:cat>
            <c:strRef>
              <c:f>'by country'!$B$1:$I$1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</c:strCache>
            </c:strRef>
          </c:cat>
          <c:val>
            <c:numRef>
              <c:f>'by country'!$B$10:$I$10</c:f>
              <c:numCache>
                <c:formatCode>General</c:formatCode>
                <c:ptCount val="8"/>
                <c:pt idx="0">
                  <c:v>280</c:v>
                </c:pt>
                <c:pt idx="1">
                  <c:v>289</c:v>
                </c:pt>
                <c:pt idx="2">
                  <c:v>203</c:v>
                </c:pt>
                <c:pt idx="3">
                  <c:v>133</c:v>
                </c:pt>
                <c:pt idx="4">
                  <c:v>67</c:v>
                </c:pt>
                <c:pt idx="5">
                  <c:v>27</c:v>
                </c:pt>
                <c:pt idx="6">
                  <c:v>1</c:v>
                </c:pt>
                <c:pt idx="7">
                  <c:v>1381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BB-4A3B-BB58-61D39A61C0BB}"/>
            </c:ext>
          </c:extLst>
        </c:ser>
        <c:ser>
          <c:idx val="1"/>
          <c:order val="1"/>
          <c:tx>
            <c:strRef>
              <c:f>'by country'!$A$14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2">
                    <a:lumMod val="50000"/>
                  </a:schemeClr>
                </a:solidFill>
              </a:ln>
              <a:effectLst/>
            </c:spPr>
          </c:marker>
          <c:val>
            <c:numRef>
              <c:f>'by country'!$B$23:$I$23</c:f>
              <c:numCache>
                <c:formatCode>General</c:formatCode>
                <c:ptCount val="8"/>
                <c:pt idx="0">
                  <c:v>263</c:v>
                </c:pt>
                <c:pt idx="1">
                  <c:v>303</c:v>
                </c:pt>
                <c:pt idx="2">
                  <c:v>188</c:v>
                </c:pt>
                <c:pt idx="3">
                  <c:v>110</c:v>
                </c:pt>
                <c:pt idx="4">
                  <c:v>148</c:v>
                </c:pt>
                <c:pt idx="5">
                  <c:v>123</c:v>
                </c:pt>
                <c:pt idx="6">
                  <c:v>110</c:v>
                </c:pt>
                <c:pt idx="7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BB-4A3B-BB58-61D39A61C0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95999"/>
        <c:axId val="1896081328"/>
      </c:lineChart>
      <c:catAx>
        <c:axId val="13009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6081328"/>
        <c:crosses val="autoZero"/>
        <c:auto val="1"/>
        <c:lblAlgn val="ctr"/>
        <c:lblOffset val="100"/>
        <c:noMultiLvlLbl val="0"/>
      </c:catAx>
      <c:valAx>
        <c:axId val="189608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0095999"/>
        <c:crosses val="autoZero"/>
        <c:crossBetween val="between"/>
        <c:majorUnit val="2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>
                <a:solidFill>
                  <a:schemeClr val="accent2">
                    <a:lumMod val="50000"/>
                  </a:schemeClr>
                </a:solidFill>
              </a:rPr>
              <a:t>Bulgaria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'by country'!$A$1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'by country'!$B$1:$I$1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</c:strCache>
            </c:strRef>
          </c:cat>
          <c:val>
            <c:numRef>
              <c:f>'by country'!$B$3:$I$3</c:f>
              <c:numCache>
                <c:formatCode>General</c:formatCode>
                <c:ptCount val="8"/>
                <c:pt idx="0">
                  <c:v>81</c:v>
                </c:pt>
                <c:pt idx="1">
                  <c:v>82</c:v>
                </c:pt>
                <c:pt idx="2">
                  <c:v>69</c:v>
                </c:pt>
                <c:pt idx="3">
                  <c:v>23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B75-4335-9CDB-88AD2EEC0605}"/>
            </c:ext>
          </c:extLst>
        </c:ser>
        <c:ser>
          <c:idx val="1"/>
          <c:order val="1"/>
          <c:tx>
            <c:strRef>
              <c:f>'by country'!$A$14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tx2">
                    <a:lumMod val="50000"/>
                  </a:schemeClr>
                </a:solidFill>
              </a:ln>
              <a:effectLst/>
            </c:spPr>
          </c:marker>
          <c:val>
            <c:numRef>
              <c:f>'by country'!$B$16:$I$16</c:f>
              <c:numCache>
                <c:formatCode>General</c:formatCode>
                <c:ptCount val="8"/>
                <c:pt idx="0">
                  <c:v>0</c:v>
                </c:pt>
                <c:pt idx="1">
                  <c:v>51</c:v>
                </c:pt>
                <c:pt idx="2">
                  <c:v>185</c:v>
                </c:pt>
                <c:pt idx="3">
                  <c:v>279</c:v>
                </c:pt>
                <c:pt idx="4">
                  <c:v>281</c:v>
                </c:pt>
                <c:pt idx="5">
                  <c:v>236</c:v>
                </c:pt>
                <c:pt idx="6">
                  <c:v>84</c:v>
                </c:pt>
                <c:pt idx="7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B75-4335-9CDB-88AD2EEC0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95999"/>
        <c:axId val="1896081328"/>
      </c:lineChart>
      <c:catAx>
        <c:axId val="13009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6081328"/>
        <c:crosses val="autoZero"/>
        <c:auto val="1"/>
        <c:lblAlgn val="ctr"/>
        <c:lblOffset val="100"/>
        <c:noMultiLvlLbl val="0"/>
      </c:catAx>
      <c:valAx>
        <c:axId val="189608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0095999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FEEBC5B-04F3-4C11-9453-AD70019F1296}" type="datetimeFigureOut">
              <a:rPr lang="nb-NO" smtClean="0"/>
              <a:t>12.10.2020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E28AD8F3-0350-44BA-933B-98872F5805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204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5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8AD8F3-0350-44BA-933B-98872F5805A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3344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F8400FF1-AAA5-469B-A4A3-F45FA4C853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760" y="0"/>
            <a:ext cx="2597240" cy="1450257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rgbClr val="363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CBEFC26-1592-4935-998C-8DC22E61E2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7633" y="4223636"/>
            <a:ext cx="157513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250">
                <a:solidFill>
                  <a:schemeClr val="accent4"/>
                </a:solidFill>
              </a:defRPr>
            </a:lvl1pPr>
          </a:lstStyle>
          <a:p>
            <a:pPr lvl="0"/>
            <a:r>
              <a:rPr lang="nb-NO"/>
              <a:t>06.12.2017</a:t>
            </a:r>
          </a:p>
        </p:txBody>
      </p:sp>
      <p:sp>
        <p:nvSpPr>
          <p:cNvPr id="15" name="Plassholder for tekst 12">
            <a:extLst>
              <a:ext uri="{FF2B5EF4-FFF2-40B4-BE49-F238E27FC236}">
                <a16:creationId xmlns:a16="http://schemas.microsoft.com/office/drawing/2014/main" id="{F0E40FAC-DF77-434E-86EF-C54ECA3869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lassholder for tekst 15">
            <a:extLst>
              <a:ext uri="{FF2B5EF4-FFF2-40B4-BE49-F238E27FC236}">
                <a16:creationId xmlns:a16="http://schemas.microsoft.com/office/drawing/2014/main" id="{6F12FC5E-4545-42F2-9348-0E18A3CB2D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403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under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15459" y="1886854"/>
            <a:ext cx="10160523" cy="4172835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A6810E-3AC0-4C81-B564-5E563059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lassholder for tekst 7">
            <a:extLst>
              <a:ext uri="{FF2B5EF4-FFF2-40B4-BE49-F238E27FC236}">
                <a16:creationId xmlns:a16="http://schemas.microsoft.com/office/drawing/2014/main" id="{85B3523D-5A38-41D3-815A-5CB4E3F24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2291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sidestilt lit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73775" y="2304555"/>
            <a:ext cx="5012505" cy="3753904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lassholder for tekst 10">
            <a:extLst>
              <a:ext uri="{FF2B5EF4-FFF2-40B4-BE49-F238E27FC236}">
                <a16:creationId xmlns:a16="http://schemas.microsoft.com/office/drawing/2014/main" id="{E2DB21F9-8659-47FA-BBFD-0368B66FAB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5459" y="2177396"/>
            <a:ext cx="4652654" cy="360494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AD0B88A-A80B-4411-B14E-F769A08E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FE2A336A-8174-48F0-ADC9-4E8D8938C6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2325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stort sidestil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73776" y="705770"/>
            <a:ext cx="5005277" cy="5352688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7" name="Plassholder for tekst 10">
            <a:extLst>
              <a:ext uri="{FF2B5EF4-FFF2-40B4-BE49-F238E27FC236}">
                <a16:creationId xmlns:a16="http://schemas.microsoft.com/office/drawing/2014/main" id="{E2DB21F9-8659-47FA-BBFD-0368B66FAB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5459" y="3000723"/>
            <a:ext cx="4652654" cy="278162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8D14CBF-06D0-410A-A384-2F0263FF9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4652654" cy="1288194"/>
          </a:xfrm>
        </p:spPr>
        <p:txBody>
          <a:bodyPr wrap="square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7CB85700-175E-4EDD-B51A-0A26EC224D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2016562"/>
            <a:ext cx="4652654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7580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73776" y="705770"/>
            <a:ext cx="5005277" cy="5352688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8E98DD2-BC0F-4148-82DD-F0C2C23793B6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15460" y="705770"/>
            <a:ext cx="5005277" cy="5352688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461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8E98DD2-BC0F-4148-82DD-F0C2C23793B6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0" y="0"/>
            <a:ext cx="12192000" cy="6858000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8130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5460" y="1825625"/>
            <a:ext cx="5004341" cy="415295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4496" y="1825625"/>
            <a:ext cx="5106563" cy="415295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A16EDB9-171D-4C15-B8C6-14B0D3C5F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50101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ssholder for tekst 10">
            <a:extLst>
              <a:ext uri="{FF2B5EF4-FFF2-40B4-BE49-F238E27FC236}">
                <a16:creationId xmlns:a16="http://schemas.microsoft.com/office/drawing/2014/main" id="{65E46652-8D46-4033-BF2F-A8A2CCF7DA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459" y="2177396"/>
            <a:ext cx="4849392" cy="360494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lassholder for tekst 10">
            <a:extLst>
              <a:ext uri="{FF2B5EF4-FFF2-40B4-BE49-F238E27FC236}">
                <a16:creationId xmlns:a16="http://schemas.microsoft.com/office/drawing/2014/main" id="{1886C3AB-A33A-4B40-A58D-B717FF2A14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1546" y="2177396"/>
            <a:ext cx="4849392" cy="360494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B12D631-7A0B-4B39-A29E-CDA51B281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lassholder for tekst 7">
            <a:extLst>
              <a:ext uri="{FF2B5EF4-FFF2-40B4-BE49-F238E27FC236}">
                <a16:creationId xmlns:a16="http://schemas.microsoft.com/office/drawing/2014/main" id="{85D593EB-16A8-4421-9A8F-4686391750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4849392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tekst 7">
            <a:extLst>
              <a:ext uri="{FF2B5EF4-FFF2-40B4-BE49-F238E27FC236}">
                <a16:creationId xmlns:a16="http://schemas.microsoft.com/office/drawing/2014/main" id="{42B2FF28-0E84-441E-ADA8-C148AAD2BA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1546" y="1363702"/>
            <a:ext cx="4849392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8213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BBACFA4-E01F-4C1A-AEBB-A1ADB98F6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1053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82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blå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8A745DB-83D6-4C7A-98A5-A53C5B594DAC}"/>
              </a:ext>
            </a:extLst>
          </p:cNvPr>
          <p:cNvSpPr/>
          <p:nvPr userDrawn="1"/>
        </p:nvSpPr>
        <p:spPr>
          <a:xfrm>
            <a:off x="289163" y="1886854"/>
            <a:ext cx="11611163" cy="4681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9" name="Plassholder for tekst 12">
            <a:extLst>
              <a:ext uri="{FF2B5EF4-FFF2-40B4-BE49-F238E27FC236}">
                <a16:creationId xmlns:a16="http://schemas.microsoft.com/office/drawing/2014/main" id="{C935626B-B2F0-4C1D-B10F-C71FBA0ED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tekst 15">
            <a:extLst>
              <a:ext uri="{FF2B5EF4-FFF2-40B4-BE49-F238E27FC236}">
                <a16:creationId xmlns:a16="http://schemas.microsoft.com/office/drawing/2014/main" id="{21AA3D13-F0CA-4E21-B27D-43A764962A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5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plommefar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15" name="Plassholder for tekst 12">
            <a:extLst>
              <a:ext uri="{FF2B5EF4-FFF2-40B4-BE49-F238E27FC236}">
                <a16:creationId xmlns:a16="http://schemas.microsoft.com/office/drawing/2014/main" id="{7336BBC4-5B27-4896-803A-C8F8ABA542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lassholder for tekst 15">
            <a:extLst>
              <a:ext uri="{FF2B5EF4-FFF2-40B4-BE49-F238E27FC236}">
                <a16:creationId xmlns:a16="http://schemas.microsoft.com/office/drawing/2014/main" id="{242C4BBA-EF72-4A3D-A43C-4E125BE206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17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indi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8" name="Plassholder for tekst 12">
            <a:extLst>
              <a:ext uri="{FF2B5EF4-FFF2-40B4-BE49-F238E27FC236}">
                <a16:creationId xmlns:a16="http://schemas.microsoft.com/office/drawing/2014/main" id="{E4D28808-863E-4D4E-BA97-DCBC5096F9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lassholder for tekst 15">
            <a:extLst>
              <a:ext uri="{FF2B5EF4-FFF2-40B4-BE49-F238E27FC236}">
                <a16:creationId xmlns:a16="http://schemas.microsoft.com/office/drawing/2014/main" id="{3EDF36FE-51A5-42D8-AFF5-F1BA231C0C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858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ly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8" name="Plassholder for tekst 12">
            <a:extLst>
              <a:ext uri="{FF2B5EF4-FFF2-40B4-BE49-F238E27FC236}">
                <a16:creationId xmlns:a16="http://schemas.microsoft.com/office/drawing/2014/main" id="{AEBBE4AD-AB7F-4AB4-A22C-A354D2D755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lassholder for tekst 15">
            <a:extLst>
              <a:ext uri="{FF2B5EF4-FFF2-40B4-BE49-F238E27FC236}">
                <a16:creationId xmlns:a16="http://schemas.microsoft.com/office/drawing/2014/main" id="{F25938EB-4234-419C-9618-D4E54F968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575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F7AA2AA-23A2-4A08-86D6-425D6BC9B729}"/>
              </a:ext>
            </a:extLst>
          </p:cNvPr>
          <p:cNvSpPr/>
          <p:nvPr userDrawn="1"/>
        </p:nvSpPr>
        <p:spPr>
          <a:xfrm>
            <a:off x="291674" y="291670"/>
            <a:ext cx="11611163" cy="141154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43BC7A7-5C0C-4CBB-898C-EA6C636520E8}"/>
              </a:ext>
            </a:extLst>
          </p:cNvPr>
          <p:cNvSpPr/>
          <p:nvPr userDrawn="1"/>
        </p:nvSpPr>
        <p:spPr>
          <a:xfrm>
            <a:off x="291674" y="1886854"/>
            <a:ext cx="11611163" cy="46811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21E21D-9B4F-4363-8DF9-85DEF0D50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10" y="0"/>
            <a:ext cx="2477590" cy="1348899"/>
          </a:xfrm>
          <a:prstGeom prst="rect">
            <a:avLst/>
          </a:prstGeom>
        </p:spPr>
      </p:pic>
      <p:sp>
        <p:nvSpPr>
          <p:cNvPr id="8" name="Plassholder for tekst 12">
            <a:extLst>
              <a:ext uri="{FF2B5EF4-FFF2-40B4-BE49-F238E27FC236}">
                <a16:creationId xmlns:a16="http://schemas.microsoft.com/office/drawing/2014/main" id="{A2BDBFD9-16A2-48B2-B6FA-D1CFE7584D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7632" y="2909318"/>
            <a:ext cx="7807127" cy="800312"/>
          </a:xfrm>
        </p:spPr>
        <p:txBody>
          <a:bodyPr lIns="0" tIns="0" rIns="0" bIns="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lassholder for tekst 15">
            <a:extLst>
              <a:ext uri="{FF2B5EF4-FFF2-40B4-BE49-F238E27FC236}">
                <a16:creationId xmlns:a16="http://schemas.microsoft.com/office/drawing/2014/main" id="{20587365-12BA-4302-94BB-74C8FB61AB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87633" y="3772328"/>
            <a:ext cx="7807127" cy="41554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7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8037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innhold lys bru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A01CC69B-9FD8-427A-82DE-123472262D0A}"/>
              </a:ext>
            </a:extLst>
          </p:cNvPr>
          <p:cNvSpPr/>
          <p:nvPr userDrawn="1"/>
        </p:nvSpPr>
        <p:spPr>
          <a:xfrm>
            <a:off x="291674" y="291670"/>
            <a:ext cx="11611163" cy="6276311"/>
          </a:xfrm>
          <a:prstGeom prst="rect">
            <a:avLst/>
          </a:prstGeom>
          <a:solidFill>
            <a:srgbClr val="EFE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4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CD5B7968-9160-4F95-9A28-7FEC1B18BF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745275BF-CA46-49C6-A317-71743D61B0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5459" y="2177396"/>
            <a:ext cx="10515600" cy="36411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282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745275BF-CA46-49C6-A317-71743D61B0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5459" y="2177396"/>
            <a:ext cx="10515600" cy="36411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109BC7-6B2B-455F-AAF6-F2D02D73C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lassholder for tekst 7">
            <a:extLst>
              <a:ext uri="{FF2B5EF4-FFF2-40B4-BE49-F238E27FC236}">
                <a16:creationId xmlns:a16="http://schemas.microsoft.com/office/drawing/2014/main" id="{75588BA0-191B-489B-AFF1-4ED326CF14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24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751">
                <a:solidFill>
                  <a:schemeClr val="accent4"/>
                </a:solidFill>
              </a:defRPr>
            </a:lvl1pPr>
            <a:lvl2pPr marL="36007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62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15459" y="1505162"/>
            <a:ext cx="10160523" cy="4554527"/>
          </a:xfrm>
          <a:solidFill>
            <a:schemeClr val="bg1">
              <a:lumMod val="65000"/>
            </a:schemeClr>
          </a:solidFill>
        </p:spPr>
        <p:txBody>
          <a:bodyPr anchor="t"/>
          <a:lstStyle>
            <a:lvl1pPr marL="0" indent="0" algn="ctr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4FCC46-56CB-4D81-8A0F-DB762CFE8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097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523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5459" y="662815"/>
            <a:ext cx="10515600" cy="6440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5459" y="2177396"/>
            <a:ext cx="10515600" cy="37325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87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62" r:id="rId7"/>
    <p:sldLayoutId id="2147483677" r:id="rId8"/>
    <p:sldLayoutId id="2147483669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64" r:id="rId15"/>
    <p:sldLayoutId id="2147483665" r:id="rId16"/>
    <p:sldLayoutId id="2147483666" r:id="rId17"/>
    <p:sldLayoutId id="2147483667" r:id="rId18"/>
  </p:sldLayoutIdLst>
  <p:hf sldNum="0" hdr="0" ftr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65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70054" indent="-270054" algn="l" defTabSz="914446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4"/>
        </a:buClr>
        <a:buSzPct val="100000"/>
        <a:buFontTx/>
        <a:buBlip>
          <a:blip r:embed="rId20"/>
        </a:buBlip>
        <a:defRPr sz="1900" kern="1200">
          <a:solidFill>
            <a:schemeClr val="dk1"/>
          </a:solidFill>
          <a:latin typeface="+mn-lt"/>
          <a:ea typeface="+mn-ea"/>
          <a:cs typeface="+mn-cs"/>
        </a:defRPr>
      </a:lvl1pPr>
      <a:lvl2pPr marL="540108" indent="-180036" algn="l" defTabSz="914446" rtl="0" eaLnBrk="1" latinLnBrk="0" hangingPunct="1">
        <a:lnSpc>
          <a:spcPct val="90000"/>
        </a:lnSpc>
        <a:spcBef>
          <a:spcPts val="0"/>
        </a:spcBef>
        <a:buClr>
          <a:schemeClr val="accent4"/>
        </a:buClr>
        <a:buFontTx/>
        <a:buBlip>
          <a:blip r:embed="rId20"/>
        </a:buBlip>
        <a:defRPr sz="1600" kern="1200">
          <a:solidFill>
            <a:schemeClr val="dk1"/>
          </a:solidFill>
          <a:latin typeface="+mn-lt"/>
          <a:ea typeface="+mn-ea"/>
          <a:cs typeface="+mn-cs"/>
        </a:defRPr>
      </a:lvl2pPr>
      <a:lvl3pPr marL="720144" indent="-180036" algn="l" defTabSz="914446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Tx/>
        <a:buBlip>
          <a:blip r:embed="rId20"/>
        </a:buBlip>
        <a:defRPr sz="1400" kern="1200">
          <a:solidFill>
            <a:schemeClr val="dk1"/>
          </a:solidFill>
          <a:latin typeface="+mn-lt"/>
          <a:ea typeface="+mn-ea"/>
          <a:cs typeface="+mn-cs"/>
        </a:defRPr>
      </a:lvl3pPr>
      <a:lvl4pPr marL="900180" indent="-180036" algn="l" defTabSz="914446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Tx/>
        <a:buBlip>
          <a:blip r:embed="rId20"/>
        </a:buBlip>
        <a:defRPr sz="1300" kern="1200">
          <a:solidFill>
            <a:schemeClr val="dk1"/>
          </a:solidFill>
          <a:latin typeface="+mn-lt"/>
          <a:ea typeface="+mn-ea"/>
          <a:cs typeface="+mn-cs"/>
        </a:defRPr>
      </a:lvl4pPr>
      <a:lvl5pPr marL="1080216" indent="-180036" algn="l" defTabSz="914446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Tx/>
        <a:buBlip>
          <a:blip r:embed="rId20"/>
        </a:buBlip>
        <a:defRPr sz="1200" kern="1200">
          <a:solidFill>
            <a:schemeClr val="dk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8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01445E7-5057-4899-A1EA-558389DCB3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22400" y="2269371"/>
            <a:ext cx="9737969" cy="1846659"/>
          </a:xfrm>
        </p:spPr>
        <p:txBody>
          <a:bodyPr/>
          <a:lstStyle/>
          <a:p>
            <a:r>
              <a:rPr lang="nb-NO" sz="4000" b="1" dirty="0"/>
              <a:t>Status for vaksineforebyggbare sykdommer under koronautbruddet i Norge og Europa</a:t>
            </a:r>
            <a:endParaRPr lang="nb-NO" sz="4000" dirty="0">
              <a:cs typeface="Calibri"/>
            </a:endParaRP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C94AD52-7B82-4012-AE70-1DA1C06528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87632" y="4889928"/>
            <a:ext cx="7807127" cy="1246880"/>
          </a:xfrm>
        </p:spPr>
        <p:txBody>
          <a:bodyPr vert="horz" lIns="0" tIns="0" rIns="0" bIns="0" rtlCol="0" anchor="t">
            <a:spAutoFit/>
          </a:bodyPr>
          <a:lstStyle/>
          <a:p>
            <a:r>
              <a:rPr lang="nb-NO" dirty="0"/>
              <a:t>Pawel Stefanoff</a:t>
            </a:r>
          </a:p>
          <a:p>
            <a:r>
              <a:rPr lang="nb-NO" dirty="0"/>
              <a:t>Avdeling for smittevern og beredskap</a:t>
            </a:r>
          </a:p>
          <a:p>
            <a:r>
              <a:rPr lang="nb-NO" dirty="0"/>
              <a:t>Folkehelseinstituttet</a:t>
            </a:r>
          </a:p>
        </p:txBody>
      </p:sp>
    </p:spTree>
    <p:extLst>
      <p:ext uri="{BB962C8B-B14F-4D97-AF65-F5344CB8AC3E}">
        <p14:creationId xmlns:p14="http://schemas.microsoft.com/office/powerpoint/2010/main" val="3758386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C7E11B6-662A-439C-BF11-259A62EC7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498598"/>
          </a:xfrm>
        </p:spPr>
        <p:txBody>
          <a:bodyPr/>
          <a:lstStyle/>
          <a:p>
            <a:r>
              <a:rPr lang="nb-NO" sz="3600" dirty="0"/>
              <a:t>Foreløpige data om tester til kikhoste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9D72EF-F7AA-4B49-848B-5F6AF8D437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363702"/>
            <a:ext cx="10515600" cy="423321"/>
          </a:xfrm>
        </p:spPr>
        <p:txBody>
          <a:bodyPr/>
          <a:lstStyle/>
          <a:p>
            <a:r>
              <a:rPr lang="nb-NO" dirty="0"/>
              <a:t>Antall tester (3-ukers glidende gjennomsnitt)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FE763ED-4512-460A-85A9-06E31B2BAB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660964"/>
              </p:ext>
            </p:extLst>
          </p:nvPr>
        </p:nvGraphicFramePr>
        <p:xfrm>
          <a:off x="1015340" y="2078182"/>
          <a:ext cx="10012878" cy="4389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Sylinder 7">
            <a:extLst>
              <a:ext uri="{FF2B5EF4-FFF2-40B4-BE49-F238E27FC236}">
                <a16:creationId xmlns:a16="http://schemas.microsoft.com/office/drawing/2014/main" id="{52232AD5-5600-4424-899E-413B5D9C77DA}"/>
              </a:ext>
            </a:extLst>
          </p:cNvPr>
          <p:cNvSpPr txBox="1"/>
          <p:nvPr/>
        </p:nvSpPr>
        <p:spPr>
          <a:xfrm>
            <a:off x="7980218" y="6525493"/>
            <a:ext cx="4211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dirty="0"/>
              <a:t>Kilde: MSIS laboratoriedatabase</a:t>
            </a:r>
          </a:p>
        </p:txBody>
      </p:sp>
    </p:spTree>
    <p:extLst>
      <p:ext uri="{BB962C8B-B14F-4D97-AF65-F5344CB8AC3E}">
        <p14:creationId xmlns:p14="http://schemas.microsoft.com/office/powerpoint/2010/main" val="678809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C10B18-149D-4B7B-8E6B-5306807B2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288301"/>
          </a:xfrm>
        </p:spPr>
        <p:txBody>
          <a:bodyPr/>
          <a:lstStyle/>
          <a:p>
            <a:r>
              <a:rPr lang="nb-NO" dirty="0"/>
              <a:t>Vaksine forebyggbare sykdommer rapportert i Europa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BC78845-321B-4CA4-83A9-30133849F1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5459" y="2466109"/>
            <a:ext cx="10515600" cy="3352434"/>
          </a:xfrm>
        </p:spPr>
        <p:txBody>
          <a:bodyPr/>
          <a:lstStyle/>
          <a:p>
            <a:r>
              <a:rPr lang="nb-NO" dirty="0"/>
              <a:t>Signaler om nedgang i rapportering av vaksine forebyggbare sykdommer fra EU/EEA land </a:t>
            </a:r>
          </a:p>
          <a:p>
            <a:pPr lvl="1"/>
            <a:r>
              <a:rPr lang="nb-NO" dirty="0"/>
              <a:t>I tillegg er det signaler om reduksjon av vaksinasjonsdekning</a:t>
            </a:r>
          </a:p>
          <a:p>
            <a:r>
              <a:rPr lang="nb-NO" dirty="0"/>
              <a:t>De fleste land validerer data og publiserer rapporter hvert år</a:t>
            </a:r>
          </a:p>
          <a:p>
            <a:pPr lvl="1"/>
            <a:r>
              <a:rPr lang="nb-NO" dirty="0"/>
              <a:t>Konsistent data er ikke tilgjengelig med unntak av overvåking av meslinger </a:t>
            </a:r>
          </a:p>
          <a:p>
            <a:r>
              <a:rPr lang="nb-NO" dirty="0"/>
              <a:t>Årsakene til reduksjonen er sannsynligvis de samme globalt</a:t>
            </a:r>
          </a:p>
        </p:txBody>
      </p:sp>
    </p:spTree>
    <p:extLst>
      <p:ext uri="{BB962C8B-B14F-4D97-AF65-F5344CB8AC3E}">
        <p14:creationId xmlns:p14="http://schemas.microsoft.com/office/powerpoint/2010/main" val="3815061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7C93C05-434F-4123-82BF-7222687C3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487528"/>
            <a:ext cx="10515600" cy="1288301"/>
          </a:xfrm>
        </p:spPr>
        <p:txBody>
          <a:bodyPr/>
          <a:lstStyle/>
          <a:p>
            <a:r>
              <a:rPr lang="nb-NO" dirty="0"/>
              <a:t>Meslinger – eneste sykdom regelmessig rapportert og validert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066C340-13BE-4D2B-BDA9-17249BE28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746149"/>
              </p:ext>
            </p:extLst>
          </p:nvPr>
        </p:nvGraphicFramePr>
        <p:xfrm>
          <a:off x="1015339" y="1851850"/>
          <a:ext cx="10312567" cy="4523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kstSylinder 5">
            <a:extLst>
              <a:ext uri="{FF2B5EF4-FFF2-40B4-BE49-F238E27FC236}">
                <a16:creationId xmlns:a16="http://schemas.microsoft.com/office/drawing/2014/main" id="{9B249DCC-02C0-4713-B7DA-A0C200B5C127}"/>
              </a:ext>
            </a:extLst>
          </p:cNvPr>
          <p:cNvSpPr txBox="1"/>
          <p:nvPr/>
        </p:nvSpPr>
        <p:spPr>
          <a:xfrm>
            <a:off x="8201892" y="6576295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b-NO" sz="1200" dirty="0"/>
              <a:t>Kilde: ECDC </a:t>
            </a:r>
            <a:r>
              <a:rPr lang="nb-NO" sz="1200" dirty="0" err="1"/>
              <a:t>Surveillance</a:t>
            </a:r>
            <a:r>
              <a:rPr lang="nb-NO" sz="1200" dirty="0"/>
              <a:t> Atlas </a:t>
            </a:r>
            <a:r>
              <a:rPr lang="nb-NO" sz="1200" dirty="0" err="1"/>
              <a:t>of</a:t>
            </a:r>
            <a:r>
              <a:rPr lang="nb-NO" sz="1200" dirty="0"/>
              <a:t> </a:t>
            </a:r>
            <a:r>
              <a:rPr lang="nb-NO" sz="1200" dirty="0" err="1"/>
              <a:t>Infectious</a:t>
            </a:r>
            <a:r>
              <a:rPr lang="nb-NO" sz="1200" dirty="0"/>
              <a:t> </a:t>
            </a:r>
            <a:r>
              <a:rPr lang="nb-NO" sz="1200" dirty="0" err="1"/>
              <a:t>Diseases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24236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2D11A-EF64-4A75-BB73-A1196DDD7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39" y="503057"/>
            <a:ext cx="10515600" cy="553998"/>
          </a:xfrm>
        </p:spPr>
        <p:txBody>
          <a:bodyPr/>
          <a:lstStyle/>
          <a:p>
            <a:r>
              <a:rPr lang="nb-NO" sz="4000" dirty="0"/>
              <a:t>Meslinger rapportering i utvalgte europeiske land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1088A4D-76A6-48AF-931E-80F581D0E9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252870"/>
            <a:ext cx="10515600" cy="423242"/>
          </a:xfrm>
        </p:spPr>
        <p:txBody>
          <a:bodyPr/>
          <a:lstStyle/>
          <a:p>
            <a:r>
              <a:rPr lang="nb-NO" dirty="0">
                <a:solidFill>
                  <a:schemeClr val="accent3"/>
                </a:solidFill>
              </a:rPr>
              <a:t>Tilfeller i 2020 (rød linje) </a:t>
            </a:r>
            <a:r>
              <a:rPr lang="nb-NO" dirty="0">
                <a:solidFill>
                  <a:schemeClr val="accent2">
                    <a:lumMod val="50000"/>
                  </a:schemeClr>
                </a:solidFill>
              </a:rPr>
              <a:t>mot tilfeller i 2019 (blå linje)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2DF5267-61DE-4E69-8A32-20D6D62B0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0240285"/>
              </p:ext>
            </p:extLst>
          </p:nvPr>
        </p:nvGraphicFramePr>
        <p:xfrm>
          <a:off x="891525" y="1996858"/>
          <a:ext cx="3186113" cy="201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5AD390B-0D46-4CD6-87A2-1B948AA09F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1679539"/>
              </p:ext>
            </p:extLst>
          </p:nvPr>
        </p:nvGraphicFramePr>
        <p:xfrm>
          <a:off x="4502943" y="1996858"/>
          <a:ext cx="3186113" cy="201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1E11FA9-F2E4-46BD-8D30-0E0493C19B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0388541"/>
              </p:ext>
            </p:extLst>
          </p:nvPr>
        </p:nvGraphicFramePr>
        <p:xfrm>
          <a:off x="8271380" y="1996858"/>
          <a:ext cx="3186113" cy="201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B9E257B-B88B-4821-9C9A-4DDA97C632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4309109"/>
              </p:ext>
            </p:extLst>
          </p:nvPr>
        </p:nvGraphicFramePr>
        <p:xfrm>
          <a:off x="891524" y="4296715"/>
          <a:ext cx="3186113" cy="201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E594C3B-0B90-4AEE-8E10-F70AF1F00D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6444496"/>
              </p:ext>
            </p:extLst>
          </p:nvPr>
        </p:nvGraphicFramePr>
        <p:xfrm>
          <a:off x="4502943" y="4296715"/>
          <a:ext cx="3186113" cy="201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EEE4A75-F682-425A-A625-69CDF8B7A1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9094716"/>
              </p:ext>
            </p:extLst>
          </p:nvPr>
        </p:nvGraphicFramePr>
        <p:xfrm>
          <a:off x="8271380" y="4296715"/>
          <a:ext cx="3186113" cy="201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DF8DEC5-3EB0-4FF9-B9C7-7DE785A799DD}"/>
              </a:ext>
            </a:extLst>
          </p:cNvPr>
          <p:cNvSpPr txBox="1"/>
          <p:nvPr/>
        </p:nvSpPr>
        <p:spPr>
          <a:xfrm>
            <a:off x="8201892" y="6576295"/>
            <a:ext cx="341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b-NO" sz="1200" dirty="0"/>
              <a:t>Kilde: ECDC </a:t>
            </a:r>
            <a:r>
              <a:rPr lang="nb-NO" sz="1200" dirty="0" err="1"/>
              <a:t>Surveillance</a:t>
            </a:r>
            <a:r>
              <a:rPr lang="nb-NO" sz="1200" dirty="0"/>
              <a:t> Atlas </a:t>
            </a:r>
            <a:r>
              <a:rPr lang="nb-NO" sz="1200" dirty="0" err="1"/>
              <a:t>of</a:t>
            </a:r>
            <a:r>
              <a:rPr lang="nb-NO" sz="1200" dirty="0"/>
              <a:t> </a:t>
            </a:r>
            <a:r>
              <a:rPr lang="nb-NO" sz="1200" dirty="0" err="1"/>
              <a:t>Infectious</a:t>
            </a:r>
            <a:r>
              <a:rPr lang="nb-NO" sz="1200" dirty="0"/>
              <a:t> </a:t>
            </a:r>
            <a:r>
              <a:rPr lang="nb-NO" sz="1200" dirty="0" err="1"/>
              <a:t>Diseases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237244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D28DF0-61C5-42D1-9872-7422B503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Konklusjoner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39612E6-BCB4-4BEF-B156-76B5D12B30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Nedgangen i smittsomme sykdommer rapportering kan skyldes</a:t>
            </a:r>
          </a:p>
          <a:p>
            <a:pPr lvl="1"/>
            <a:r>
              <a:rPr lang="nb-NO" sz="2000" dirty="0"/>
              <a:t>Redusert risiko på grunn av kontrolltiltak</a:t>
            </a:r>
          </a:p>
          <a:p>
            <a:pPr lvl="1"/>
            <a:r>
              <a:rPr lang="nb-NO" sz="2000" dirty="0"/>
              <a:t>Redusert bruk av helsetjenester </a:t>
            </a:r>
          </a:p>
          <a:p>
            <a:pPr lvl="1"/>
            <a:r>
              <a:rPr lang="nb-NO" sz="2000" dirty="0"/>
              <a:t>Redusert oppmerksomhet mot diagnose og rapportering av utvalgte sykdommer</a:t>
            </a:r>
          </a:p>
          <a:p>
            <a:endParaRPr lang="nb-NO" sz="2800" dirty="0"/>
          </a:p>
          <a:p>
            <a:r>
              <a:rPr lang="nb-NO" sz="2800" dirty="0"/>
              <a:t>Robust overvåking av vaksineforebyggbare sykdommer trengs for å</a:t>
            </a:r>
          </a:p>
          <a:p>
            <a:pPr lvl="1"/>
            <a:r>
              <a:rPr lang="nb-NO" sz="2000" dirty="0"/>
              <a:t>oppfølge vaksine effektiviteten</a:t>
            </a:r>
          </a:p>
          <a:p>
            <a:pPr lvl="1"/>
            <a:r>
              <a:rPr lang="nb-NO" sz="2000" dirty="0"/>
              <a:t>oppfølge vaksine sikkerheten</a:t>
            </a:r>
          </a:p>
          <a:p>
            <a:pPr lvl="1"/>
            <a:r>
              <a:rPr lang="nb-NO" sz="2000" dirty="0"/>
              <a:t>oppdage utbrudd av vaksine forebyggbare sykdommer</a:t>
            </a:r>
          </a:p>
          <a:p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465618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88AE88-1FAD-43C7-A5E6-E0F0B0138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644151"/>
          </a:xfrm>
        </p:spPr>
        <p:txBody>
          <a:bodyPr/>
          <a:lstStyle/>
          <a:p>
            <a:r>
              <a:rPr lang="nb-NO" dirty="0"/>
              <a:t>Mer informasjon og kvalitetsindikatorer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C62C20A-FA00-4D9C-BD71-DD75219D2B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Periodiske rapporter </a:t>
            </a:r>
            <a:r>
              <a:rPr lang="nb-NO" b="1" dirty="0"/>
              <a:t>www.fhi.no/publ/2020/covid-19-msis/</a:t>
            </a:r>
          </a:p>
        </p:txBody>
      </p:sp>
      <p:pic>
        <p:nvPicPr>
          <p:cNvPr id="6" name="Bilde 5" descr="Et bilde som inneholder tekst&#10;&#10;Automatisk generert beskrivelse">
            <a:extLst>
              <a:ext uri="{FF2B5EF4-FFF2-40B4-BE49-F238E27FC236}">
                <a16:creationId xmlns:a16="http://schemas.microsoft.com/office/drawing/2014/main" id="{28922B9C-A855-444F-9D3B-80B5338C9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79" y="2330922"/>
            <a:ext cx="5573486" cy="3040496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F4E9F711-B745-45E9-B1C4-F5F49ED3F5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23" y="2053545"/>
            <a:ext cx="4518398" cy="430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69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Innhold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2"/>
          </p:nvPr>
        </p:nvSpPr>
        <p:spPr>
          <a:xfrm>
            <a:off x="1015339" y="1740024"/>
            <a:ext cx="10515600" cy="4399548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Rapportering av vaksineforebyggbare sykdommer i Norge </a:t>
            </a:r>
            <a:endParaRPr lang="nb-NO" sz="2200" dirty="0"/>
          </a:p>
          <a:p>
            <a:pPr lvl="1">
              <a:buFont typeface="Arial" panose="020B0604020202020204" pitchFamily="34" charset="0"/>
              <a:buChar char="•"/>
            </a:pPr>
            <a:endParaRPr lang="nb-NO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Sammenligning av utvalgte indikatorer mellom 2020 og 2019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b-NO" sz="2000" dirty="0"/>
              <a:t>Antall meldte tilfeller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b-NO" sz="2000" dirty="0"/>
              <a:t>Andel sykehus innlagte (indikerer alvorlighetsgraden av rapporterte tilfeller)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b-NO" sz="2000" dirty="0"/>
              <a:t>Fordeling av meldte tilfeller etter aldersgruppe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b-NO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Foreløpige data om utvalgte sykdommer rapportert i Europeiske land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b-NO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Diskusjon av mulige årsaker og konsekvenser av dagens situasjon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035792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9CE76F-BE61-45AB-A336-9865A9FF3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Bakgrunn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AD21F9C-13E9-4A4F-B92C-B56D5B41BB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5459" y="1722268"/>
            <a:ext cx="10515600" cy="45098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/>
              <a:t>I Europa:</a:t>
            </a:r>
          </a:p>
          <a:p>
            <a:r>
              <a:rPr lang="nb-NO" dirty="0"/>
              <a:t>30. januar 2020: WHO erklærte det internasjonale utbruddet av det nye </a:t>
            </a:r>
            <a:r>
              <a:rPr lang="nb-NO" dirty="0" err="1"/>
              <a:t>koronaviruset</a:t>
            </a:r>
            <a:r>
              <a:rPr lang="nb-NO" dirty="0"/>
              <a:t> som en «alvorlig hendelse av betydning for internasjonal folkehelse»</a:t>
            </a:r>
          </a:p>
          <a:p>
            <a:r>
              <a:rPr lang="nb-NO" dirty="0"/>
              <a:t>Februar-mars: innføring av råd, inkludert sosial distansering og utenlandsreiser</a:t>
            </a:r>
          </a:p>
          <a:p>
            <a:r>
              <a:rPr lang="nb-NO" dirty="0"/>
              <a:t>Presset av covid-19 på helsevesenet og råd opprettholdes</a:t>
            </a:r>
          </a:p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r>
              <a:rPr lang="nb-NO" b="1" dirty="0"/>
              <a:t>I Norge:</a:t>
            </a:r>
          </a:p>
          <a:p>
            <a:r>
              <a:rPr lang="nb-NO" dirty="0"/>
              <a:t>26. februar: identifisering av det første tilfellet av covid-19 </a:t>
            </a:r>
          </a:p>
          <a:p>
            <a:r>
              <a:rPr lang="nb-NO" dirty="0"/>
              <a:t>12. mars: innføring av omfattende råd som begrenset kontakt mellom personer</a:t>
            </a:r>
          </a:p>
          <a:p>
            <a:r>
              <a:rPr lang="nb-NO" dirty="0"/>
              <a:t>14. mars: reiserestriksjoner med karantene for reisende til Norge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6657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20B569-8F7F-4ABC-8FC2-AEB9354C9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553998"/>
          </a:xfrm>
        </p:spPr>
        <p:txBody>
          <a:bodyPr/>
          <a:lstStyle/>
          <a:p>
            <a:r>
              <a:rPr lang="nb-NO" sz="4000"/>
              <a:t>Meldingspliktige vaksineforebyggbare sykdommer</a:t>
            </a:r>
            <a:endParaRPr lang="nb-NO" sz="40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F455E28-6D7D-4AF3-85A0-794529692F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Som registreres i den meldingssystem for smittsomme sykdommer (MSIS)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5CB7058-AE97-4835-8C6A-01CAAC5D26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5339" y="2039831"/>
            <a:ext cx="10515600" cy="3641147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Difteri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Systemisk H. </a:t>
            </a:r>
            <a:r>
              <a:rPr lang="nb-NO" sz="1700" dirty="0" err="1"/>
              <a:t>influenzae</a:t>
            </a:r>
            <a:r>
              <a:rPr lang="nb-NO" sz="1700" dirty="0"/>
              <a:t>-sykdom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Systemisk meningokokksykdom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Systemisk </a:t>
            </a:r>
            <a:r>
              <a:rPr lang="nb-NO" sz="1700" dirty="0" err="1"/>
              <a:t>pneumokokksykdom</a:t>
            </a:r>
            <a:endParaRPr lang="nb-NO" sz="1700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Meslinger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Kopper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Kusma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Kikhoste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Poliomyelitt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Røde hunder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Tetanus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nb-NO" sz="1700" dirty="0"/>
              <a:t>Rotavirussykdom (siden 2019)</a:t>
            </a:r>
          </a:p>
        </p:txBody>
      </p:sp>
    </p:spTree>
    <p:extLst>
      <p:ext uri="{BB962C8B-B14F-4D97-AF65-F5344CB8AC3E}">
        <p14:creationId xmlns:p14="http://schemas.microsoft.com/office/powerpoint/2010/main" val="50758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C81DB3-3887-4A68-8E4E-69E3BED6F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552180"/>
            <a:ext cx="10515600" cy="644097"/>
          </a:xfrm>
        </p:spPr>
        <p:txBody>
          <a:bodyPr/>
          <a:lstStyle/>
          <a:p>
            <a:r>
              <a:rPr lang="nb-NO" dirty="0"/>
              <a:t>Tilfeller meldte i Norge i januar-september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45665F-DE84-49A9-836D-617AEA6F24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215922"/>
            <a:ext cx="10515600" cy="423242"/>
          </a:xfrm>
        </p:spPr>
        <p:txBody>
          <a:bodyPr/>
          <a:lstStyle/>
          <a:p>
            <a:r>
              <a:rPr lang="nb-NO" dirty="0"/>
              <a:t>Samlet vaksineforebyggbare sykdommer (5-ukers glidende gjennomsnitt)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0CB7AC8-09D2-464E-AA79-79ED78CB0A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92199"/>
              </p:ext>
            </p:extLst>
          </p:nvPr>
        </p:nvGraphicFramePr>
        <p:xfrm>
          <a:off x="1015340" y="1801092"/>
          <a:ext cx="10169896" cy="4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40708A1E-9C2F-4F0B-97E3-0B3FEB52C3B7}"/>
              </a:ext>
            </a:extLst>
          </p:cNvPr>
          <p:cNvSpPr txBox="1"/>
          <p:nvPr/>
        </p:nvSpPr>
        <p:spPr>
          <a:xfrm>
            <a:off x="9522692" y="6525493"/>
            <a:ext cx="2669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dirty="0"/>
              <a:t>Kilde: MSIS</a:t>
            </a:r>
          </a:p>
        </p:txBody>
      </p:sp>
    </p:spTree>
    <p:extLst>
      <p:ext uri="{BB962C8B-B14F-4D97-AF65-F5344CB8AC3E}">
        <p14:creationId xmlns:p14="http://schemas.microsoft.com/office/powerpoint/2010/main" val="448706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C81DB3-3887-4A68-8E4E-69E3BED6F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552180"/>
            <a:ext cx="10515600" cy="609398"/>
          </a:xfrm>
        </p:spPr>
        <p:txBody>
          <a:bodyPr/>
          <a:lstStyle/>
          <a:p>
            <a:r>
              <a:rPr lang="nb-NO" sz="4400" dirty="0"/>
              <a:t>Andel sykehusinnlagte blant registrerte i MSIS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45665F-DE84-49A9-836D-617AEA6F24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215922"/>
            <a:ext cx="10515600" cy="423242"/>
          </a:xfrm>
        </p:spPr>
        <p:txBody>
          <a:bodyPr/>
          <a:lstStyle/>
          <a:p>
            <a:r>
              <a:rPr lang="nb-NO" dirty="0"/>
              <a:t>Samlet vaksineforebyggbare sykdommer (5-ukers glidende gjennomsnitt)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2A41AC4-96E8-43ED-B62E-87892125B8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428603"/>
              </p:ext>
            </p:extLst>
          </p:nvPr>
        </p:nvGraphicFramePr>
        <p:xfrm>
          <a:off x="1015340" y="1773382"/>
          <a:ext cx="10114478" cy="4694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Sylinder 4">
            <a:extLst>
              <a:ext uri="{FF2B5EF4-FFF2-40B4-BE49-F238E27FC236}">
                <a16:creationId xmlns:a16="http://schemas.microsoft.com/office/drawing/2014/main" id="{C63417E9-9922-4276-8122-36CA238D788B}"/>
              </a:ext>
            </a:extLst>
          </p:cNvPr>
          <p:cNvSpPr txBox="1"/>
          <p:nvPr/>
        </p:nvSpPr>
        <p:spPr>
          <a:xfrm>
            <a:off x="9522692" y="6525493"/>
            <a:ext cx="2669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dirty="0"/>
              <a:t>Kilde: MSIS</a:t>
            </a:r>
          </a:p>
        </p:txBody>
      </p:sp>
    </p:spTree>
    <p:extLst>
      <p:ext uri="{BB962C8B-B14F-4D97-AF65-F5344CB8AC3E}">
        <p14:creationId xmlns:p14="http://schemas.microsoft.com/office/powerpoint/2010/main" val="1996657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C81DB3-3887-4A68-8E4E-69E3BED6F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552180"/>
            <a:ext cx="10515600" cy="664797"/>
          </a:xfrm>
        </p:spPr>
        <p:txBody>
          <a:bodyPr/>
          <a:lstStyle/>
          <a:p>
            <a:r>
              <a:rPr lang="nb-NO" sz="4800" dirty="0"/>
              <a:t>Nedgang per måned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45665F-DE84-49A9-836D-617AEA6F24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215922"/>
            <a:ext cx="10515600" cy="430887"/>
          </a:xfrm>
        </p:spPr>
        <p:txBody>
          <a:bodyPr/>
          <a:lstStyle/>
          <a:p>
            <a:r>
              <a:rPr lang="nb-NO" sz="2800" dirty="0"/>
              <a:t>Antall meldte tilfeller i mars-september 2020 mot mars-september 2019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009AD50-E842-40B9-9137-5EB493B0E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7540"/>
              </p:ext>
            </p:extLst>
          </p:nvPr>
        </p:nvGraphicFramePr>
        <p:xfrm>
          <a:off x="1015339" y="1865745"/>
          <a:ext cx="10179133" cy="4602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Sylinder 4">
            <a:extLst>
              <a:ext uri="{FF2B5EF4-FFF2-40B4-BE49-F238E27FC236}">
                <a16:creationId xmlns:a16="http://schemas.microsoft.com/office/drawing/2014/main" id="{6D087AAB-C3BC-4C4F-A444-98D46857BCF5}"/>
              </a:ext>
            </a:extLst>
          </p:cNvPr>
          <p:cNvSpPr txBox="1"/>
          <p:nvPr/>
        </p:nvSpPr>
        <p:spPr>
          <a:xfrm>
            <a:off x="9522692" y="6525493"/>
            <a:ext cx="2669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dirty="0"/>
              <a:t>Kilde: MSIS</a:t>
            </a:r>
          </a:p>
        </p:txBody>
      </p:sp>
    </p:spTree>
    <p:extLst>
      <p:ext uri="{BB962C8B-B14F-4D97-AF65-F5344CB8AC3E}">
        <p14:creationId xmlns:p14="http://schemas.microsoft.com/office/powerpoint/2010/main" val="3060755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C81DB3-3887-4A68-8E4E-69E3BED6F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552180"/>
            <a:ext cx="10515600" cy="609398"/>
          </a:xfrm>
        </p:spPr>
        <p:txBody>
          <a:bodyPr/>
          <a:lstStyle/>
          <a:p>
            <a:r>
              <a:rPr lang="nb-NO" sz="4400" dirty="0"/>
              <a:t>Nedgang per aldersgruppe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45665F-DE84-49A9-836D-617AEA6F24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339" y="1215922"/>
            <a:ext cx="10515600" cy="430887"/>
          </a:xfrm>
        </p:spPr>
        <p:txBody>
          <a:bodyPr/>
          <a:lstStyle/>
          <a:p>
            <a:r>
              <a:rPr lang="nb-NO" sz="2800" dirty="0"/>
              <a:t>Antall meldte tilfeller i mars-september 2020 mot mars-september 2019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43BFB66-D2C5-4E79-8715-D686B41B63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942992"/>
              </p:ext>
            </p:extLst>
          </p:nvPr>
        </p:nvGraphicFramePr>
        <p:xfrm>
          <a:off x="942109" y="1801091"/>
          <a:ext cx="10178473" cy="4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kstSylinder 5">
            <a:extLst>
              <a:ext uri="{FF2B5EF4-FFF2-40B4-BE49-F238E27FC236}">
                <a16:creationId xmlns:a16="http://schemas.microsoft.com/office/drawing/2014/main" id="{D756BDA8-9281-4F75-A2F1-0032699CAFD8}"/>
              </a:ext>
            </a:extLst>
          </p:cNvPr>
          <p:cNvSpPr txBox="1"/>
          <p:nvPr/>
        </p:nvSpPr>
        <p:spPr>
          <a:xfrm>
            <a:off x="9522692" y="6525493"/>
            <a:ext cx="2669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600" dirty="0"/>
              <a:t>Kilde: MSIS</a:t>
            </a:r>
          </a:p>
        </p:txBody>
      </p:sp>
    </p:spTree>
    <p:extLst>
      <p:ext uri="{BB962C8B-B14F-4D97-AF65-F5344CB8AC3E}">
        <p14:creationId xmlns:p14="http://schemas.microsoft.com/office/powerpoint/2010/main" val="2028505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DF7882-0268-434C-9DAD-2ABCBC111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59" y="718428"/>
            <a:ext cx="10515600" cy="1288301"/>
          </a:xfrm>
        </p:spPr>
        <p:txBody>
          <a:bodyPr/>
          <a:lstStyle/>
          <a:p>
            <a:r>
              <a:rPr lang="nb-NO" dirty="0"/>
              <a:t>Mulige årsak for nedgang i vaksineforebyggbare sykdommer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1C33336-7C06-4F46-A435-7DB3CDB56A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/>
              <a:t>Mange sykdommer overføres gjennom luft-, dråpe- og kontakt-smitte</a:t>
            </a:r>
          </a:p>
          <a:p>
            <a:r>
              <a:rPr lang="nb-NO" dirty="0"/>
              <a:t>Smittespredning kan forebygges ved:</a:t>
            </a:r>
          </a:p>
          <a:p>
            <a:pPr lvl="1"/>
            <a:r>
              <a:rPr lang="nb-NO" dirty="0"/>
              <a:t>tiltak for sosial avstand </a:t>
            </a:r>
          </a:p>
          <a:p>
            <a:pPr lvl="1"/>
            <a:r>
              <a:rPr lang="nb-NO" dirty="0"/>
              <a:t>bedret håndhygiene </a:t>
            </a:r>
          </a:p>
          <a:p>
            <a:r>
              <a:rPr lang="nb-NO" dirty="0"/>
              <a:t>Rapportering kan påvirkes av:</a:t>
            </a:r>
          </a:p>
          <a:p>
            <a:pPr lvl="1"/>
            <a:r>
              <a:rPr lang="nb-NO" dirty="0"/>
              <a:t>reduksjon i diagnostisk henvisning</a:t>
            </a:r>
          </a:p>
          <a:p>
            <a:pPr lvl="1"/>
            <a:r>
              <a:rPr lang="nb-NO" dirty="0"/>
              <a:t>reduksjon i bruk av helsetjenester (hovedsakelig primærtjenesten)</a:t>
            </a:r>
          </a:p>
        </p:txBody>
      </p:sp>
    </p:spTree>
    <p:extLst>
      <p:ext uri="{BB962C8B-B14F-4D97-AF65-F5344CB8AC3E}">
        <p14:creationId xmlns:p14="http://schemas.microsoft.com/office/powerpoint/2010/main" val="4111015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9E6DF"/>
      </a:lt2>
      <a:accent1>
        <a:srgbClr val="CFC4B6"/>
      </a:accent1>
      <a:accent2>
        <a:srgbClr val="6796A7"/>
      </a:accent2>
      <a:accent3>
        <a:srgbClr val="B32C5B"/>
      </a:accent3>
      <a:accent4>
        <a:srgbClr val="EE756A"/>
      </a:accent4>
      <a:accent5>
        <a:srgbClr val="5A1646"/>
      </a:accent5>
      <a:accent6>
        <a:srgbClr val="3A3B63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HI_PPT_Mal.potx" id="{6DE83A20-CCB1-4D92-9D3C-B681B4A0526D}" vid="{9035B136-4BE5-489B-B917-0DC8A140993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p:Policy xmlns:p="office.server.policy" id="" local="true">
  <p:Name>Dokument</p:Name>
  <p:Description/>
  <p:Statement/>
  <p:PolicyItems>
    <p:PolicyItem featureId="Microsoft.Office.RecordsManagement.PolicyFeatures.PolicyLabel" staticId="0x0101001A53831D2B1FCA4E97E310390BB7D9B8|801092262" UniqueId="5222655a-95ee-4b37-8c8a-4384f9458d7d">
      <p:Name>Etiketter</p:Name>
      <p:Description>Genererer etiketter som kan settes inn i Microsoft Office-dokumenter for å sikre at dokumentegenskaper eller annen viktig informasjon blir inkludert på utskrifter. Etiketter kan også brukes til å søke etter dokumenter.</p:Description>
      <p:CustomData>
        <label>
          <segment type="metadata">_UIVersionString</segment>
        </label>
      </p:CustomData>
    </p:PolicyItem>
  </p:PolicyItems>
</p:Policy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A53831D2B1FCA4E97E310390BB7D9B8" ma:contentTypeVersion="22" ma:contentTypeDescription="Opprett et nytt dokument." ma:contentTypeScope="" ma:versionID="aa6aea9f776903d939d946350e63cc4f">
  <xsd:schema xmlns:xsd="http://www.w3.org/2001/XMLSchema" xmlns:xs="http://www.w3.org/2001/XMLSchema" xmlns:p="http://schemas.microsoft.com/office/2006/metadata/properties" xmlns:ns1="http://schemas.microsoft.com/sharepoint/v3" xmlns:ns2="ef5dd856-6a32-4f72-920b-b3c650540c6d" xmlns:ns3="9e7c1b5f-6b93-4ee4-9fa2-fda8f1b47cf5" xmlns:ns4="21a2857b-8da8-4ddb-9834-feb111e80e4f" targetNamespace="http://schemas.microsoft.com/office/2006/metadata/properties" ma:root="true" ma:fieldsID="efe0d74b63478e7e1694c9e96d1aa858" ns1:_="" ns2:_="" ns3:_="" ns4:_="">
    <xsd:import namespace="http://schemas.microsoft.com/sharepoint/v3"/>
    <xsd:import namespace="ef5dd856-6a32-4f72-920b-b3c650540c6d"/>
    <xsd:import namespace="9e7c1b5f-6b93-4ee4-9fa2-fda8f1b47cf5"/>
    <xsd:import namespace="21a2857b-8da8-4ddb-9834-feb111e80e4f"/>
    <xsd:element name="properties">
      <xsd:complexType>
        <xsd:sequence>
          <xsd:element name="documentManagement">
            <xsd:complexType>
              <xsd:all>
                <xsd:element ref="ns2:ned856160ecb4fba98415187e341d1f3" minOccurs="0"/>
                <xsd:element ref="ns2:TaxCatchAll" minOccurs="0"/>
                <xsd:element ref="ns2:TaxKeywordTaxHTField" minOccurs="0"/>
                <xsd:element ref="ns3:FHI_TopicTaxHTField" minOccurs="0"/>
                <xsd:element ref="ns4:MediaServiceMetadata" minOccurs="0"/>
                <xsd:element ref="ns4:MediaServiceFastMetadata" minOccurs="0"/>
                <xsd:element ref="ns2:SharedWithUsers" minOccurs="0"/>
                <xsd:element ref="ns2:SharedWithDetails" minOccurs="0"/>
                <xsd:element ref="ns1:_dlc_Exempt" minOccurs="0"/>
                <xsd:element ref="ns4:DLCPolicyLabelValue" minOccurs="0"/>
                <xsd:element ref="ns4:DLCPolicyLabelClientValue" minOccurs="0"/>
                <xsd:element ref="ns4:DLCPolicyLabelLoc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9" nillable="true" ma:displayName="Unntak fra policy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5dd856-6a32-4f72-920b-b3c650540c6d" elementFormDefault="qualified">
    <xsd:import namespace="http://schemas.microsoft.com/office/2006/documentManagement/types"/>
    <xsd:import namespace="http://schemas.microsoft.com/office/infopath/2007/PartnerControls"/>
    <xsd:element name="ned856160ecb4fba98415187e341d1f3" ma:index="5" nillable="true" ma:displayName="Topic_0" ma:hidden="true" ma:internalName="ned856160ecb4fba98415187e341d1f3" ma:readOnly="false">
      <xsd:simpleType>
        <xsd:restriction base="dms:Note"/>
      </xsd:simpleType>
    </xsd:element>
    <xsd:element name="TaxCatchAll" ma:index="6" nillable="true" ma:displayName="Taxonomy Catch All Column" ma:hidden="true" ma:list="{368ec89e-7eca-45fe-bb63-7ea74ff4e718}" ma:internalName="TaxCatchAll" ma:showField="CatchAllData" ma:web="ef5dd856-6a32-4f72-920b-b3c650540c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8" nillable="true" ma:taxonomy="true" ma:internalName="TaxKeywordTaxHTField" ma:taxonomyFieldName="TaxKeyword" ma:displayName="Organisasjonsnøkkelord" ma:fieldId="{23f27201-bee3-471e-b2e7-b64fd8b7ca38}" ma:taxonomyMulti="true" ma:sspId="e7140caa-8402-4c36-9a5d-f51276ec0a9c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7c1b5f-6b93-4ee4-9fa2-fda8f1b47cf5" elementFormDefault="qualified">
    <xsd:import namespace="http://schemas.microsoft.com/office/2006/documentManagement/types"/>
    <xsd:import namespace="http://schemas.microsoft.com/office/infopath/2007/PartnerControls"/>
    <xsd:element name="FHI_TopicTaxHTField" ma:index="13" nillable="true" ma:taxonomy="true" ma:internalName="FHI_TopicTaxHTField" ma:taxonomyFieldName="FHI_Topic" ma:displayName="Tema" ma:default="" ma:fieldId="{5eb9fa72-8a58-4312-8bc5-a126a30b4fb3}" ma:taxonomyMulti="true" ma:sspId="e7140caa-8402-4c36-9a5d-f51276ec0a9c" ma:termSetId="10ab213d-8882-42de-b940-43a869fe753a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a2857b-8da8-4ddb-9834-feb111e80e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DLCPolicyLabelValue" ma:index="20" nillable="true" ma:displayName="Etikett" ma:description="Lagrer gjeldende verdi for etiketten." ma:internalName="DLCPolicyLabelValue" ma:readOnly="true">
      <xsd:simpleType>
        <xsd:restriction base="dms:Note">
          <xsd:maxLength value="255"/>
        </xsd:restriction>
      </xsd:simpleType>
    </xsd:element>
    <xsd:element name="DLCPolicyLabelClientValue" ma:index="21" nillable="true" ma:displayName="Klientetikettverdi" ma:description="Lagrer den siste etikettverdien som ble beregnet på klienten." ma:hidden="true" ma:internalName="DLCPolicyLabelClientValue" ma:readOnly="false">
      <xsd:simpleType>
        <xsd:restriction base="dms:Note"/>
      </xsd:simpleType>
    </xsd:element>
    <xsd:element name="DLCPolicyLabelLock" ma:index="22" nillable="true" ma:displayName="Etikett låst" ma:description="Angir om etiketten skal oppdateres når elementegenskapene endres." ma:hidden="true" ma:internalName="DLCPolicyLabelLock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Innholdstype"/>
        <xsd:element ref="dc:title" minOccurs="0" maxOccurs="1" ma:index="3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5dd856-6a32-4f72-920b-b3c650540c6d"/>
    <FHI_TopicTaxHTField xmlns="9e7c1b5f-6b93-4ee4-9fa2-fda8f1b47cf5">
      <Terms xmlns="http://schemas.microsoft.com/office/infopath/2007/PartnerControls"/>
    </FHI_TopicTaxHTField>
    <ned856160ecb4fba98415187e341d1f3 xmlns="ef5dd856-6a32-4f72-920b-b3c650540c6d" xsi:nil="true"/>
    <TaxKeywordTaxHTField xmlns="ef5dd856-6a32-4f72-920b-b3c650540c6d">
      <Terms xmlns="http://schemas.microsoft.com/office/infopath/2007/PartnerControls"/>
    </TaxKeywordTaxHTField>
    <DLCPolicyLabelLock xmlns="21a2857b-8da8-4ddb-9834-feb111e80e4f" xsi:nil="true"/>
    <DLCPolicyLabelClientValue xmlns="21a2857b-8da8-4ddb-9834-feb111e80e4f" xsi:nil="true"/>
    <DLCPolicyLabelValue xmlns="21a2857b-8da8-4ddb-9834-feb111e80e4f">23.0</DLCPolicyLabelValue>
  </documentManagement>
</p:properties>
</file>

<file path=customXml/itemProps1.xml><?xml version="1.0" encoding="utf-8"?>
<ds:datastoreItem xmlns:ds="http://schemas.openxmlformats.org/officeDocument/2006/customXml" ds:itemID="{D520B9CB-1E4D-47B3-928A-15FAE68F16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1B1E2E-0DEB-4D77-813B-357AB13B8F4B}">
  <ds:schemaRefs>
    <ds:schemaRef ds:uri="office.server.policy"/>
  </ds:schemaRefs>
</ds:datastoreItem>
</file>

<file path=customXml/itemProps3.xml><?xml version="1.0" encoding="utf-8"?>
<ds:datastoreItem xmlns:ds="http://schemas.openxmlformats.org/officeDocument/2006/customXml" ds:itemID="{E503E447-3880-4C34-B79A-4963889A0C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f5dd856-6a32-4f72-920b-b3c650540c6d"/>
    <ds:schemaRef ds:uri="9e7c1b5f-6b93-4ee4-9fa2-fda8f1b47cf5"/>
    <ds:schemaRef ds:uri="21a2857b-8da8-4ddb-9834-feb111e80e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946865C-BFFC-4E3E-9CD0-73F52EC79FD9}">
  <ds:schemaRefs>
    <ds:schemaRef ds:uri="ef5dd856-6a32-4f72-920b-b3c650540c6d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21a2857b-8da8-4ddb-9834-feb111e80e4f"/>
    <ds:schemaRef ds:uri="9e7c1b5f-6b93-4ee4-9fa2-fda8f1b47cf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FHI_PPT_Mal_08_2018</Template>
  <TotalTime>0</TotalTime>
  <Words>530</Words>
  <Application>Microsoft Office PowerPoint</Application>
  <PresentationFormat>Widescreen</PresentationFormat>
  <Paragraphs>99</Paragraphs>
  <Slides>15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Office-tema</vt:lpstr>
      <vt:lpstr>PowerPoint-presentasjon</vt:lpstr>
      <vt:lpstr>Innhold</vt:lpstr>
      <vt:lpstr>Bakgrunn</vt:lpstr>
      <vt:lpstr>Meldingspliktige vaksineforebyggbare sykdommer</vt:lpstr>
      <vt:lpstr>Tilfeller meldte i Norge i januar-september</vt:lpstr>
      <vt:lpstr>Andel sykehusinnlagte blant registrerte i MSIS</vt:lpstr>
      <vt:lpstr>Nedgang per måned</vt:lpstr>
      <vt:lpstr>Nedgang per aldersgruppe</vt:lpstr>
      <vt:lpstr>Mulige årsak for nedgang i vaksineforebyggbare sykdommer</vt:lpstr>
      <vt:lpstr>Foreløpige data om tester til kikhoste</vt:lpstr>
      <vt:lpstr>Vaksine forebyggbare sykdommer rapportert i Europa</vt:lpstr>
      <vt:lpstr>Meslinger – eneste sykdom regelmessig rapportert og validert</vt:lpstr>
      <vt:lpstr>Meslinger rapportering i utvalgte europeiske land</vt:lpstr>
      <vt:lpstr>Konklusjoner</vt:lpstr>
      <vt:lpstr>Mer informasjon og kvalitetsindikatorer</vt:lpstr>
    </vt:vector>
  </TitlesOfParts>
  <Company>FHI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mal norsk</dc:title>
  <dc:creator>Kjølberg, Pål Christian</dc:creator>
  <cp:lastModifiedBy>Pawel Stefanoff</cp:lastModifiedBy>
  <cp:revision>130</cp:revision>
  <cp:lastPrinted>2020-10-12T06:45:03Z</cp:lastPrinted>
  <dcterms:created xsi:type="dcterms:W3CDTF">2018-09-28T10:41:32Z</dcterms:created>
  <dcterms:modified xsi:type="dcterms:W3CDTF">2020-10-12T07:54:08Z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0x0101001A53831D2B1FCA4E97E310390BB7D9B8</vt:lpwstr>
  </property>
  <property fmtid="{D5CDD505-2E9C-101B-9397-08002B2CF9AE}" pid="3" name="TaxKeyword">
    <vt:lpwstr/>
  </property>
  <property fmtid="{D5CDD505-2E9C-101B-9397-08002B2CF9AE}" pid="4" name="TaxCatchAll">
    <vt:lpwstr/>
  </property>
  <property fmtid="{D5CDD505-2E9C-101B-9397-08002B2CF9AE}" pid="5" name="TaxKeywordTaxHTField">
    <vt:lpwstr/>
  </property>
  <property fmtid="{D5CDD505-2E9C-101B-9397-08002B2CF9AE}" pid="6" name="FHITopic">
    <vt:lpwstr/>
  </property>
  <property fmtid="{D5CDD505-2E9C-101B-9397-08002B2CF9AE}" pid="7" name="FHI_Topic">
    <vt:lpwstr/>
  </property>
</Properties>
</file>